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ja-JP"/>
    </a:defPPr>
    <a:lvl1pPr marL="0" algn="l" defTabSz="497711" rtl="0" eaLnBrk="1" latinLnBrk="0" hangingPunct="1">
      <a:defRPr kumimoji="1" sz="2000" kern="1200">
        <a:solidFill>
          <a:schemeClr val="tx1"/>
        </a:solidFill>
        <a:latin typeface="+mn-lt"/>
        <a:ea typeface="+mn-ea"/>
        <a:cs typeface="+mn-cs"/>
      </a:defRPr>
    </a:lvl1pPr>
    <a:lvl2pPr marL="497711" algn="l" defTabSz="497711" rtl="0" eaLnBrk="1" latinLnBrk="0" hangingPunct="1">
      <a:defRPr kumimoji="1" sz="2000" kern="1200">
        <a:solidFill>
          <a:schemeClr val="tx1"/>
        </a:solidFill>
        <a:latin typeface="+mn-lt"/>
        <a:ea typeface="+mn-ea"/>
        <a:cs typeface="+mn-cs"/>
      </a:defRPr>
    </a:lvl2pPr>
    <a:lvl3pPr marL="995422" algn="l" defTabSz="497711" rtl="0" eaLnBrk="1" latinLnBrk="0" hangingPunct="1">
      <a:defRPr kumimoji="1" sz="2000" kern="1200">
        <a:solidFill>
          <a:schemeClr val="tx1"/>
        </a:solidFill>
        <a:latin typeface="+mn-lt"/>
        <a:ea typeface="+mn-ea"/>
        <a:cs typeface="+mn-cs"/>
      </a:defRPr>
    </a:lvl3pPr>
    <a:lvl4pPr marL="1493134" algn="l" defTabSz="497711" rtl="0" eaLnBrk="1" latinLnBrk="0" hangingPunct="1">
      <a:defRPr kumimoji="1" sz="2000" kern="1200">
        <a:solidFill>
          <a:schemeClr val="tx1"/>
        </a:solidFill>
        <a:latin typeface="+mn-lt"/>
        <a:ea typeface="+mn-ea"/>
        <a:cs typeface="+mn-cs"/>
      </a:defRPr>
    </a:lvl4pPr>
    <a:lvl5pPr marL="1990846" algn="l" defTabSz="497711" rtl="0" eaLnBrk="1" latinLnBrk="0" hangingPunct="1">
      <a:defRPr kumimoji="1" sz="2000" kern="1200">
        <a:solidFill>
          <a:schemeClr val="tx1"/>
        </a:solidFill>
        <a:latin typeface="+mn-lt"/>
        <a:ea typeface="+mn-ea"/>
        <a:cs typeface="+mn-cs"/>
      </a:defRPr>
    </a:lvl5pPr>
    <a:lvl6pPr marL="2488557" algn="l" defTabSz="497711" rtl="0" eaLnBrk="1" latinLnBrk="0" hangingPunct="1">
      <a:defRPr kumimoji="1" sz="2000" kern="1200">
        <a:solidFill>
          <a:schemeClr val="tx1"/>
        </a:solidFill>
        <a:latin typeface="+mn-lt"/>
        <a:ea typeface="+mn-ea"/>
        <a:cs typeface="+mn-cs"/>
      </a:defRPr>
    </a:lvl6pPr>
    <a:lvl7pPr marL="2986268" algn="l" defTabSz="497711" rtl="0" eaLnBrk="1" latinLnBrk="0" hangingPunct="1">
      <a:defRPr kumimoji="1" sz="2000" kern="1200">
        <a:solidFill>
          <a:schemeClr val="tx1"/>
        </a:solidFill>
        <a:latin typeface="+mn-lt"/>
        <a:ea typeface="+mn-ea"/>
        <a:cs typeface="+mn-cs"/>
      </a:defRPr>
    </a:lvl7pPr>
    <a:lvl8pPr marL="3483979" algn="l" defTabSz="497711" rtl="0" eaLnBrk="1" latinLnBrk="0" hangingPunct="1">
      <a:defRPr kumimoji="1" sz="2000" kern="1200">
        <a:solidFill>
          <a:schemeClr val="tx1"/>
        </a:solidFill>
        <a:latin typeface="+mn-lt"/>
        <a:ea typeface="+mn-ea"/>
        <a:cs typeface="+mn-cs"/>
      </a:defRPr>
    </a:lvl8pPr>
    <a:lvl9pPr marL="3981691" algn="l" defTabSz="497711"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520" autoAdjust="0"/>
  </p:normalViewPr>
  <p:slideViewPr>
    <p:cSldViewPr snapToGrid="0" snapToObjects="1" showGuides="1">
      <p:cViewPr>
        <p:scale>
          <a:sx n="100" d="100"/>
          <a:sy n="100" d="100"/>
        </p:scale>
        <p:origin x="-1122" y="1812"/>
      </p:cViewPr>
      <p:guideLst>
        <p:guide orient="horz" pos="3366"/>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215" y="3320409"/>
            <a:ext cx="6428423" cy="229112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134429" y="6056897"/>
            <a:ext cx="5293995" cy="2731540"/>
          </a:xfrm>
        </p:spPr>
        <p:txBody>
          <a:bodyPr/>
          <a:lstStyle>
            <a:lvl1pPr marL="0" indent="0" algn="ctr">
              <a:buNone/>
              <a:defRPr>
                <a:solidFill>
                  <a:schemeClr val="tx1">
                    <a:tint val="75000"/>
                  </a:schemeClr>
                </a:solidFill>
              </a:defRPr>
            </a:lvl1pPr>
            <a:lvl2pPr marL="497711" indent="0" algn="ctr">
              <a:buNone/>
              <a:defRPr>
                <a:solidFill>
                  <a:schemeClr val="tx1">
                    <a:tint val="75000"/>
                  </a:schemeClr>
                </a:solidFill>
              </a:defRPr>
            </a:lvl2pPr>
            <a:lvl3pPr marL="995422" indent="0" algn="ctr">
              <a:buNone/>
              <a:defRPr>
                <a:solidFill>
                  <a:schemeClr val="tx1">
                    <a:tint val="75000"/>
                  </a:schemeClr>
                </a:solidFill>
              </a:defRPr>
            </a:lvl3pPr>
            <a:lvl4pPr marL="1493134" indent="0" algn="ctr">
              <a:buNone/>
              <a:defRPr>
                <a:solidFill>
                  <a:schemeClr val="tx1">
                    <a:tint val="75000"/>
                  </a:schemeClr>
                </a:solidFill>
              </a:defRPr>
            </a:lvl4pPr>
            <a:lvl5pPr marL="1990846" indent="0" algn="ctr">
              <a:buNone/>
              <a:defRPr>
                <a:solidFill>
                  <a:schemeClr val="tx1">
                    <a:tint val="75000"/>
                  </a:schemeClr>
                </a:solidFill>
              </a:defRPr>
            </a:lvl5pPr>
            <a:lvl6pPr marL="2488557" indent="0" algn="ctr">
              <a:buNone/>
              <a:defRPr>
                <a:solidFill>
                  <a:schemeClr val="tx1">
                    <a:tint val="75000"/>
                  </a:schemeClr>
                </a:solidFill>
              </a:defRPr>
            </a:lvl6pPr>
            <a:lvl7pPr marL="2986268" indent="0" algn="ctr">
              <a:buNone/>
              <a:defRPr>
                <a:solidFill>
                  <a:schemeClr val="tx1">
                    <a:tint val="75000"/>
                  </a:schemeClr>
                </a:solidFill>
              </a:defRPr>
            </a:lvl7pPr>
            <a:lvl8pPr marL="3483979" indent="0" algn="ctr">
              <a:buNone/>
              <a:defRPr>
                <a:solidFill>
                  <a:schemeClr val="tx1">
                    <a:tint val="75000"/>
                  </a:schemeClr>
                </a:solidFill>
              </a:defRPr>
            </a:lvl8pPr>
            <a:lvl9pPr marL="398169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2299" y="618556"/>
            <a:ext cx="1276231" cy="1317275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83607" y="618556"/>
            <a:ext cx="3702646" cy="1317275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97413" y="6868441"/>
            <a:ext cx="6428423" cy="2122883"/>
          </a:xfrm>
        </p:spPr>
        <p:txBody>
          <a:bodyPr anchor="t"/>
          <a:lstStyle>
            <a:lvl1pPr algn="l">
              <a:defRPr sz="44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97413" y="4530303"/>
            <a:ext cx="6428423" cy="2338139"/>
          </a:xfrm>
        </p:spPr>
        <p:txBody>
          <a:bodyPr anchor="b"/>
          <a:lstStyle>
            <a:lvl1pPr marL="0" indent="0">
              <a:buNone/>
              <a:defRPr sz="2200">
                <a:solidFill>
                  <a:schemeClr val="tx1">
                    <a:tint val="75000"/>
                  </a:schemeClr>
                </a:solidFill>
              </a:defRPr>
            </a:lvl1pPr>
            <a:lvl2pPr marL="497711" indent="0">
              <a:buNone/>
              <a:defRPr sz="2000">
                <a:solidFill>
                  <a:schemeClr val="tx1">
                    <a:tint val="75000"/>
                  </a:schemeClr>
                </a:solidFill>
              </a:defRPr>
            </a:lvl2pPr>
            <a:lvl3pPr marL="995422" indent="0">
              <a:buNone/>
              <a:defRPr sz="1700">
                <a:solidFill>
                  <a:schemeClr val="tx1">
                    <a:tint val="75000"/>
                  </a:schemeClr>
                </a:solidFill>
              </a:defRPr>
            </a:lvl3pPr>
            <a:lvl4pPr marL="1493134" indent="0">
              <a:buNone/>
              <a:defRPr sz="1500">
                <a:solidFill>
                  <a:schemeClr val="tx1">
                    <a:tint val="75000"/>
                  </a:schemeClr>
                </a:solidFill>
              </a:defRPr>
            </a:lvl4pPr>
            <a:lvl5pPr marL="1990846" indent="0">
              <a:buNone/>
              <a:defRPr sz="1500">
                <a:solidFill>
                  <a:schemeClr val="tx1">
                    <a:tint val="75000"/>
                  </a:schemeClr>
                </a:solidFill>
              </a:defRPr>
            </a:lvl5pPr>
            <a:lvl6pPr marL="2488557" indent="0">
              <a:buNone/>
              <a:defRPr sz="1500">
                <a:solidFill>
                  <a:schemeClr val="tx1">
                    <a:tint val="75000"/>
                  </a:schemeClr>
                </a:solidFill>
              </a:defRPr>
            </a:lvl6pPr>
            <a:lvl7pPr marL="2986268" indent="0">
              <a:buNone/>
              <a:defRPr sz="1500">
                <a:solidFill>
                  <a:schemeClr val="tx1">
                    <a:tint val="75000"/>
                  </a:schemeClr>
                </a:solidFill>
              </a:defRPr>
            </a:lvl7pPr>
            <a:lvl8pPr marL="3483979" indent="0">
              <a:buNone/>
              <a:defRPr sz="1500">
                <a:solidFill>
                  <a:schemeClr val="tx1">
                    <a:tint val="75000"/>
                  </a:schemeClr>
                </a:solidFill>
              </a:defRPr>
            </a:lvl8pPr>
            <a:lvl9pPr marL="3981691" indent="0">
              <a:buNone/>
              <a:defRPr sz="15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83607"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899093"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144" y="428041"/>
            <a:ext cx="6806565" cy="178144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78143" y="2392574"/>
            <a:ext cx="3341572" cy="997111"/>
          </a:xfrm>
        </p:spPr>
        <p:txBody>
          <a:bodyPr anchor="b"/>
          <a:lstStyle>
            <a:lvl1pPr marL="0" indent="0">
              <a:buNone/>
              <a:defRPr sz="2600" b="1"/>
            </a:lvl1pPr>
            <a:lvl2pPr marL="497711" indent="0">
              <a:buNone/>
              <a:defRPr sz="2200" b="1"/>
            </a:lvl2pPr>
            <a:lvl3pPr marL="995422" indent="0">
              <a:buNone/>
              <a:defRPr sz="2000" b="1"/>
            </a:lvl3pPr>
            <a:lvl4pPr marL="1493134" indent="0">
              <a:buNone/>
              <a:defRPr sz="1700" b="1"/>
            </a:lvl4pPr>
            <a:lvl5pPr marL="1990846" indent="0">
              <a:buNone/>
              <a:defRPr sz="1700" b="1"/>
            </a:lvl5pPr>
            <a:lvl6pPr marL="2488557" indent="0">
              <a:buNone/>
              <a:defRPr sz="1700" b="1"/>
            </a:lvl6pPr>
            <a:lvl7pPr marL="2986268" indent="0">
              <a:buNone/>
              <a:defRPr sz="1700" b="1"/>
            </a:lvl7pPr>
            <a:lvl8pPr marL="3483979" indent="0">
              <a:buNone/>
              <a:defRPr sz="1700" b="1"/>
            </a:lvl8pPr>
            <a:lvl9pPr marL="3981691" indent="0">
              <a:buNone/>
              <a:defRPr sz="17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78143" y="3389684"/>
            <a:ext cx="3341572"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841825" y="2392574"/>
            <a:ext cx="3342884" cy="997111"/>
          </a:xfrm>
        </p:spPr>
        <p:txBody>
          <a:bodyPr anchor="b"/>
          <a:lstStyle>
            <a:lvl1pPr marL="0" indent="0">
              <a:buNone/>
              <a:defRPr sz="2600" b="1"/>
            </a:lvl1pPr>
            <a:lvl2pPr marL="497711" indent="0">
              <a:buNone/>
              <a:defRPr sz="2200" b="1"/>
            </a:lvl2pPr>
            <a:lvl3pPr marL="995422" indent="0">
              <a:buNone/>
              <a:defRPr sz="2000" b="1"/>
            </a:lvl3pPr>
            <a:lvl4pPr marL="1493134" indent="0">
              <a:buNone/>
              <a:defRPr sz="1700" b="1"/>
            </a:lvl4pPr>
            <a:lvl5pPr marL="1990846" indent="0">
              <a:buNone/>
              <a:defRPr sz="1700" b="1"/>
            </a:lvl5pPr>
            <a:lvl6pPr marL="2488557" indent="0">
              <a:buNone/>
              <a:defRPr sz="1700" b="1"/>
            </a:lvl6pPr>
            <a:lvl7pPr marL="2986268" indent="0">
              <a:buNone/>
              <a:defRPr sz="1700" b="1"/>
            </a:lvl7pPr>
            <a:lvl8pPr marL="3483979" indent="0">
              <a:buNone/>
              <a:defRPr sz="1700" b="1"/>
            </a:lvl8pPr>
            <a:lvl9pPr marL="3981691" indent="0">
              <a:buNone/>
              <a:defRPr sz="17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841825" y="3389684"/>
            <a:ext cx="3342884"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144" y="425566"/>
            <a:ext cx="2488126" cy="1811131"/>
          </a:xfrm>
        </p:spPr>
        <p:txBody>
          <a:bodyPr anchor="b"/>
          <a:lstStyle>
            <a:lvl1pPr algn="l">
              <a:defRPr sz="22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956864" y="425568"/>
            <a:ext cx="4227844" cy="9122457"/>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78144" y="2236698"/>
            <a:ext cx="2488126" cy="7311326"/>
          </a:xfrm>
        </p:spPr>
        <p:txBody>
          <a:bodyPr/>
          <a:lstStyle>
            <a:lvl1pPr marL="0" indent="0">
              <a:buNone/>
              <a:defRPr sz="1500"/>
            </a:lvl1pPr>
            <a:lvl2pPr marL="497711" indent="0">
              <a:buNone/>
              <a:defRPr sz="1300"/>
            </a:lvl2pPr>
            <a:lvl3pPr marL="995422" indent="0">
              <a:buNone/>
              <a:defRPr sz="1100"/>
            </a:lvl3pPr>
            <a:lvl4pPr marL="1493134" indent="0">
              <a:buNone/>
              <a:defRPr sz="1000"/>
            </a:lvl4pPr>
            <a:lvl5pPr marL="1990846" indent="0">
              <a:buNone/>
              <a:defRPr sz="1000"/>
            </a:lvl5pPr>
            <a:lvl6pPr marL="2488557" indent="0">
              <a:buNone/>
              <a:defRPr sz="1000"/>
            </a:lvl6pPr>
            <a:lvl7pPr marL="2986268" indent="0">
              <a:buNone/>
              <a:defRPr sz="1000"/>
            </a:lvl7pPr>
            <a:lvl8pPr marL="3483979" indent="0">
              <a:buNone/>
              <a:defRPr sz="1000"/>
            </a:lvl8pPr>
            <a:lvl9pPr marL="3981691" indent="0">
              <a:buNone/>
              <a:defRPr sz="10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372" y="7482047"/>
            <a:ext cx="4537710" cy="883298"/>
          </a:xfrm>
        </p:spPr>
        <p:txBody>
          <a:bodyPr anchor="b"/>
          <a:lstStyle>
            <a:lvl1pPr algn="l">
              <a:defRPr sz="22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482372" y="955049"/>
            <a:ext cx="4537710" cy="6413183"/>
          </a:xfrm>
        </p:spPr>
        <p:txBody>
          <a:bodyPr/>
          <a:lstStyle>
            <a:lvl1pPr marL="0" indent="0">
              <a:buNone/>
              <a:defRPr sz="3500"/>
            </a:lvl1pPr>
            <a:lvl2pPr marL="497711" indent="0">
              <a:buNone/>
              <a:defRPr sz="3000"/>
            </a:lvl2pPr>
            <a:lvl3pPr marL="995422" indent="0">
              <a:buNone/>
              <a:defRPr sz="2600"/>
            </a:lvl3pPr>
            <a:lvl4pPr marL="1493134" indent="0">
              <a:buNone/>
              <a:defRPr sz="2200"/>
            </a:lvl4pPr>
            <a:lvl5pPr marL="1990846" indent="0">
              <a:buNone/>
              <a:defRPr sz="2200"/>
            </a:lvl5pPr>
            <a:lvl6pPr marL="2488557" indent="0">
              <a:buNone/>
              <a:defRPr sz="2200"/>
            </a:lvl6pPr>
            <a:lvl7pPr marL="2986268" indent="0">
              <a:buNone/>
              <a:defRPr sz="2200"/>
            </a:lvl7pPr>
            <a:lvl8pPr marL="3483979" indent="0">
              <a:buNone/>
              <a:defRPr sz="2200"/>
            </a:lvl8pPr>
            <a:lvl9pPr marL="3981691" indent="0">
              <a:buNone/>
              <a:defRPr sz="2200"/>
            </a:lvl9pPr>
          </a:lstStyle>
          <a:p>
            <a:endParaRPr lang="ja-JP" altLang="en-US"/>
          </a:p>
        </p:txBody>
      </p:sp>
      <p:sp>
        <p:nvSpPr>
          <p:cNvPr id="4" name="テキスト プレースホルダ 3"/>
          <p:cNvSpPr>
            <a:spLocks noGrp="1"/>
          </p:cNvSpPr>
          <p:nvPr>
            <p:ph type="body" sz="half" idx="2"/>
          </p:nvPr>
        </p:nvSpPr>
        <p:spPr>
          <a:xfrm>
            <a:off x="1482372" y="8365345"/>
            <a:ext cx="4537710" cy="1254429"/>
          </a:xfrm>
        </p:spPr>
        <p:txBody>
          <a:bodyPr/>
          <a:lstStyle>
            <a:lvl1pPr marL="0" indent="0">
              <a:buNone/>
              <a:defRPr sz="1500"/>
            </a:lvl1pPr>
            <a:lvl2pPr marL="497711" indent="0">
              <a:buNone/>
              <a:defRPr sz="1300"/>
            </a:lvl2pPr>
            <a:lvl3pPr marL="995422" indent="0">
              <a:buNone/>
              <a:defRPr sz="1100"/>
            </a:lvl3pPr>
            <a:lvl4pPr marL="1493134" indent="0">
              <a:buNone/>
              <a:defRPr sz="1000"/>
            </a:lvl4pPr>
            <a:lvl5pPr marL="1990846" indent="0">
              <a:buNone/>
              <a:defRPr sz="1000"/>
            </a:lvl5pPr>
            <a:lvl6pPr marL="2488557" indent="0">
              <a:buNone/>
              <a:defRPr sz="1000"/>
            </a:lvl6pPr>
            <a:lvl7pPr marL="2986268" indent="0">
              <a:buNone/>
              <a:defRPr sz="1000"/>
            </a:lvl7pPr>
            <a:lvl8pPr marL="3483979" indent="0">
              <a:buNone/>
              <a:defRPr sz="1000"/>
            </a:lvl8pPr>
            <a:lvl9pPr marL="3981691" indent="0">
              <a:buNone/>
              <a:defRPr sz="10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5CF79A3C-FE0C-1A42-B315-1A4028258935}" type="datetimeFigureOut">
              <a:rPr lang="ja-JP" altLang="en-US" smtClean="0"/>
              <a:pPr/>
              <a:t>2013/10/17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EE3D437A-8F90-1845-8586-263F85CB3263}"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144" y="428041"/>
            <a:ext cx="6806565" cy="1781440"/>
          </a:xfrm>
          <a:prstGeom prst="rect">
            <a:avLst/>
          </a:prstGeom>
        </p:spPr>
        <p:txBody>
          <a:bodyPr vert="horz" lIns="99542" tIns="49771" rIns="99542" bIns="49771"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78144" y="2494018"/>
            <a:ext cx="6806565" cy="7054007"/>
          </a:xfrm>
          <a:prstGeom prst="rect">
            <a:avLst/>
          </a:prstGeom>
        </p:spPr>
        <p:txBody>
          <a:bodyPr vert="horz" lIns="99542" tIns="49771" rIns="99542" bIns="49771"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78144" y="9906786"/>
            <a:ext cx="1764665" cy="569071"/>
          </a:xfrm>
          <a:prstGeom prst="rect">
            <a:avLst/>
          </a:prstGeom>
        </p:spPr>
        <p:txBody>
          <a:bodyPr vert="horz" lIns="99542" tIns="49771" rIns="99542" bIns="49771" rtlCol="0" anchor="ctr"/>
          <a:lstStyle>
            <a:lvl1pPr algn="l">
              <a:defRPr sz="1300">
                <a:solidFill>
                  <a:schemeClr val="tx1">
                    <a:tint val="75000"/>
                  </a:schemeClr>
                </a:solidFill>
              </a:defRPr>
            </a:lvl1pPr>
          </a:lstStyle>
          <a:p>
            <a:fld id="{5CF79A3C-FE0C-1A42-B315-1A4028258935}" type="datetimeFigureOut">
              <a:rPr lang="ja-JP" altLang="en-US" smtClean="0"/>
              <a:pPr/>
              <a:t>2013/10/17</a:t>
            </a:fld>
            <a:endParaRPr lang="ja-JP" altLang="en-US"/>
          </a:p>
        </p:txBody>
      </p:sp>
      <p:sp>
        <p:nvSpPr>
          <p:cNvPr id="5" name="フッター プレースホルダ 4"/>
          <p:cNvSpPr>
            <a:spLocks noGrp="1"/>
          </p:cNvSpPr>
          <p:nvPr>
            <p:ph type="ftr" sz="quarter" idx="3"/>
          </p:nvPr>
        </p:nvSpPr>
        <p:spPr>
          <a:xfrm>
            <a:off x="2583975" y="9906786"/>
            <a:ext cx="2394903" cy="569071"/>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5420044" y="9906786"/>
            <a:ext cx="1764665" cy="569071"/>
          </a:xfrm>
          <a:prstGeom prst="rect">
            <a:avLst/>
          </a:prstGeom>
        </p:spPr>
        <p:txBody>
          <a:bodyPr vert="horz" lIns="99542" tIns="49771" rIns="99542" bIns="49771" rtlCol="0" anchor="ctr"/>
          <a:lstStyle>
            <a:lvl1pPr algn="r">
              <a:defRPr sz="1300">
                <a:solidFill>
                  <a:schemeClr val="tx1">
                    <a:tint val="75000"/>
                  </a:schemeClr>
                </a:solidFill>
              </a:defRPr>
            </a:lvl1pPr>
          </a:lstStyle>
          <a:p>
            <a:fld id="{EE3D437A-8F90-1845-8586-263F85CB3263}"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7711" rtl="0" eaLnBrk="1" latinLnBrk="0" hangingPunct="1">
        <a:spcBef>
          <a:spcPct val="0"/>
        </a:spcBef>
        <a:buNone/>
        <a:defRPr kumimoji="1" sz="4800" kern="1200">
          <a:solidFill>
            <a:schemeClr val="tx1"/>
          </a:solidFill>
          <a:latin typeface="+mj-lt"/>
          <a:ea typeface="+mj-ea"/>
          <a:cs typeface="+mj-cs"/>
        </a:defRPr>
      </a:lvl1pPr>
    </p:titleStyle>
    <p:bodyStyle>
      <a:lvl1pPr marL="373284" indent="-373284" algn="l" defTabSz="497711" rtl="0" eaLnBrk="1" latinLnBrk="0" hangingPunct="1">
        <a:spcBef>
          <a:spcPct val="20000"/>
        </a:spcBef>
        <a:buFont typeface="Arial"/>
        <a:buChar char="•"/>
        <a:defRPr kumimoji="1" sz="3500" kern="1200">
          <a:solidFill>
            <a:schemeClr val="tx1"/>
          </a:solidFill>
          <a:latin typeface="+mn-lt"/>
          <a:ea typeface="+mn-ea"/>
          <a:cs typeface="+mn-cs"/>
        </a:defRPr>
      </a:lvl1pPr>
      <a:lvl2pPr marL="808781" indent="-311070" algn="l" defTabSz="497711" rtl="0" eaLnBrk="1" latinLnBrk="0" hangingPunct="1">
        <a:spcBef>
          <a:spcPct val="20000"/>
        </a:spcBef>
        <a:buFont typeface="Arial"/>
        <a:buChar char="–"/>
        <a:defRPr kumimoji="1" sz="3000" kern="1200">
          <a:solidFill>
            <a:schemeClr val="tx1"/>
          </a:solidFill>
          <a:latin typeface="+mn-lt"/>
          <a:ea typeface="+mn-ea"/>
          <a:cs typeface="+mn-cs"/>
        </a:defRPr>
      </a:lvl2pPr>
      <a:lvl3pPr marL="1244278" indent="-248856" algn="l" defTabSz="497711" rtl="0" eaLnBrk="1" latinLnBrk="0" hangingPunct="1">
        <a:spcBef>
          <a:spcPct val="20000"/>
        </a:spcBef>
        <a:buFont typeface="Arial"/>
        <a:buChar char="•"/>
        <a:defRPr kumimoji="1" sz="2600" kern="1200">
          <a:solidFill>
            <a:schemeClr val="tx1"/>
          </a:solidFill>
          <a:latin typeface="+mn-lt"/>
          <a:ea typeface="+mn-ea"/>
          <a:cs typeface="+mn-cs"/>
        </a:defRPr>
      </a:lvl3pPr>
      <a:lvl4pPr marL="1741990" indent="-248856" algn="l" defTabSz="497711" rtl="0" eaLnBrk="1" latinLnBrk="0" hangingPunct="1">
        <a:spcBef>
          <a:spcPct val="20000"/>
        </a:spcBef>
        <a:buFont typeface="Arial"/>
        <a:buChar char="–"/>
        <a:defRPr kumimoji="1" sz="2200" kern="1200">
          <a:solidFill>
            <a:schemeClr val="tx1"/>
          </a:solidFill>
          <a:latin typeface="+mn-lt"/>
          <a:ea typeface="+mn-ea"/>
          <a:cs typeface="+mn-cs"/>
        </a:defRPr>
      </a:lvl4pPr>
      <a:lvl5pPr marL="2239701" indent="-248856" algn="l" defTabSz="497711" rtl="0" eaLnBrk="1" latinLnBrk="0" hangingPunct="1">
        <a:spcBef>
          <a:spcPct val="20000"/>
        </a:spcBef>
        <a:buFont typeface="Arial"/>
        <a:buChar char="»"/>
        <a:defRPr kumimoji="1" sz="2200" kern="1200">
          <a:solidFill>
            <a:schemeClr val="tx1"/>
          </a:solidFill>
          <a:latin typeface="+mn-lt"/>
          <a:ea typeface="+mn-ea"/>
          <a:cs typeface="+mn-cs"/>
        </a:defRPr>
      </a:lvl5pPr>
      <a:lvl6pPr marL="2737412" indent="-248856" algn="l" defTabSz="497711" rtl="0" eaLnBrk="1" latinLnBrk="0" hangingPunct="1">
        <a:spcBef>
          <a:spcPct val="20000"/>
        </a:spcBef>
        <a:buFont typeface="Arial"/>
        <a:buChar char="•"/>
        <a:defRPr kumimoji="1" sz="2200" kern="1200">
          <a:solidFill>
            <a:schemeClr val="tx1"/>
          </a:solidFill>
          <a:latin typeface="+mn-lt"/>
          <a:ea typeface="+mn-ea"/>
          <a:cs typeface="+mn-cs"/>
        </a:defRPr>
      </a:lvl6pPr>
      <a:lvl7pPr marL="3235123" indent="-248856" algn="l" defTabSz="497711" rtl="0" eaLnBrk="1" latinLnBrk="0" hangingPunct="1">
        <a:spcBef>
          <a:spcPct val="20000"/>
        </a:spcBef>
        <a:buFont typeface="Arial"/>
        <a:buChar char="•"/>
        <a:defRPr kumimoji="1" sz="2200" kern="1200">
          <a:solidFill>
            <a:schemeClr val="tx1"/>
          </a:solidFill>
          <a:latin typeface="+mn-lt"/>
          <a:ea typeface="+mn-ea"/>
          <a:cs typeface="+mn-cs"/>
        </a:defRPr>
      </a:lvl7pPr>
      <a:lvl8pPr marL="3732835" indent="-248856" algn="l" defTabSz="497711" rtl="0" eaLnBrk="1" latinLnBrk="0" hangingPunct="1">
        <a:spcBef>
          <a:spcPct val="20000"/>
        </a:spcBef>
        <a:buFont typeface="Arial"/>
        <a:buChar char="•"/>
        <a:defRPr kumimoji="1" sz="2200" kern="1200">
          <a:solidFill>
            <a:schemeClr val="tx1"/>
          </a:solidFill>
          <a:latin typeface="+mn-lt"/>
          <a:ea typeface="+mn-ea"/>
          <a:cs typeface="+mn-cs"/>
        </a:defRPr>
      </a:lvl8pPr>
      <a:lvl9pPr marL="4230547" indent="-248856" algn="l" defTabSz="497711"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ja-JP"/>
      </a:defPPr>
      <a:lvl1pPr marL="0" algn="l" defTabSz="497711" rtl="0" eaLnBrk="1" latinLnBrk="0" hangingPunct="1">
        <a:defRPr kumimoji="1" sz="2000" kern="1200">
          <a:solidFill>
            <a:schemeClr val="tx1"/>
          </a:solidFill>
          <a:latin typeface="+mn-lt"/>
          <a:ea typeface="+mn-ea"/>
          <a:cs typeface="+mn-cs"/>
        </a:defRPr>
      </a:lvl1pPr>
      <a:lvl2pPr marL="497711" algn="l" defTabSz="497711" rtl="0" eaLnBrk="1" latinLnBrk="0" hangingPunct="1">
        <a:defRPr kumimoji="1" sz="2000" kern="1200">
          <a:solidFill>
            <a:schemeClr val="tx1"/>
          </a:solidFill>
          <a:latin typeface="+mn-lt"/>
          <a:ea typeface="+mn-ea"/>
          <a:cs typeface="+mn-cs"/>
        </a:defRPr>
      </a:lvl2pPr>
      <a:lvl3pPr marL="995422" algn="l" defTabSz="497711" rtl="0" eaLnBrk="1" latinLnBrk="0" hangingPunct="1">
        <a:defRPr kumimoji="1" sz="2000" kern="1200">
          <a:solidFill>
            <a:schemeClr val="tx1"/>
          </a:solidFill>
          <a:latin typeface="+mn-lt"/>
          <a:ea typeface="+mn-ea"/>
          <a:cs typeface="+mn-cs"/>
        </a:defRPr>
      </a:lvl3pPr>
      <a:lvl4pPr marL="1493134" algn="l" defTabSz="497711" rtl="0" eaLnBrk="1" latinLnBrk="0" hangingPunct="1">
        <a:defRPr kumimoji="1" sz="2000" kern="1200">
          <a:solidFill>
            <a:schemeClr val="tx1"/>
          </a:solidFill>
          <a:latin typeface="+mn-lt"/>
          <a:ea typeface="+mn-ea"/>
          <a:cs typeface="+mn-cs"/>
        </a:defRPr>
      </a:lvl4pPr>
      <a:lvl5pPr marL="1990846" algn="l" defTabSz="497711" rtl="0" eaLnBrk="1" latinLnBrk="0" hangingPunct="1">
        <a:defRPr kumimoji="1" sz="2000" kern="1200">
          <a:solidFill>
            <a:schemeClr val="tx1"/>
          </a:solidFill>
          <a:latin typeface="+mn-lt"/>
          <a:ea typeface="+mn-ea"/>
          <a:cs typeface="+mn-cs"/>
        </a:defRPr>
      </a:lvl5pPr>
      <a:lvl6pPr marL="2488557" algn="l" defTabSz="497711" rtl="0" eaLnBrk="1" latinLnBrk="0" hangingPunct="1">
        <a:defRPr kumimoji="1" sz="2000" kern="1200">
          <a:solidFill>
            <a:schemeClr val="tx1"/>
          </a:solidFill>
          <a:latin typeface="+mn-lt"/>
          <a:ea typeface="+mn-ea"/>
          <a:cs typeface="+mn-cs"/>
        </a:defRPr>
      </a:lvl6pPr>
      <a:lvl7pPr marL="2986268" algn="l" defTabSz="497711" rtl="0" eaLnBrk="1" latinLnBrk="0" hangingPunct="1">
        <a:defRPr kumimoji="1" sz="2000" kern="1200">
          <a:solidFill>
            <a:schemeClr val="tx1"/>
          </a:solidFill>
          <a:latin typeface="+mn-lt"/>
          <a:ea typeface="+mn-ea"/>
          <a:cs typeface="+mn-cs"/>
        </a:defRPr>
      </a:lvl7pPr>
      <a:lvl8pPr marL="3483979" algn="l" defTabSz="497711" rtl="0" eaLnBrk="1" latinLnBrk="0" hangingPunct="1">
        <a:defRPr kumimoji="1" sz="2000" kern="1200">
          <a:solidFill>
            <a:schemeClr val="tx1"/>
          </a:solidFill>
          <a:latin typeface="+mn-lt"/>
          <a:ea typeface="+mn-ea"/>
          <a:cs typeface="+mn-cs"/>
        </a:defRPr>
      </a:lvl8pPr>
      <a:lvl9pPr marL="3981691" algn="l" defTabSz="497711"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descr="2012セミナーひな形.jp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7541" y="162211"/>
            <a:ext cx="7287768" cy="10415016"/>
          </a:xfrm>
          <a:prstGeom prst="rect">
            <a:avLst/>
          </a:prstGeom>
        </p:spPr>
      </p:pic>
      <p:sp>
        <p:nvSpPr>
          <p:cNvPr id="2" name="タイトル 1"/>
          <p:cNvSpPr>
            <a:spLocks noGrp="1"/>
          </p:cNvSpPr>
          <p:nvPr>
            <p:ph type="ctrTitle"/>
          </p:nvPr>
        </p:nvSpPr>
        <p:spPr>
          <a:xfrm>
            <a:off x="428979" y="1885300"/>
            <a:ext cx="6996330" cy="962450"/>
          </a:xfrm>
          <a:noFill/>
        </p:spPr>
        <p:txBody>
          <a:bodyPr>
            <a:noAutofit/>
          </a:bodyPr>
          <a:lstStyle/>
          <a:p>
            <a:pPr>
              <a:lnSpc>
                <a:spcPts val="3100"/>
              </a:lnSpc>
            </a:pPr>
            <a:r>
              <a:rPr lang="en-US" altLang="en-US" sz="2800" dirty="0" smtClean="0">
                <a:solidFill>
                  <a:schemeClr val="bg1"/>
                </a:solidFill>
                <a:latin typeface="Meiryo UI" pitchFamily="50" charset="-128"/>
                <a:ea typeface="Meiryo UI" pitchFamily="50" charset="-128"/>
                <a:cs typeface="Meiryo UI" pitchFamily="50" charset="-128"/>
              </a:rPr>
              <a:t>グリア細胞から</a:t>
            </a:r>
            <a:r>
              <a:rPr lang="ja-JP" altLang="en-US" sz="2800" dirty="0" smtClean="0">
                <a:solidFill>
                  <a:schemeClr val="bg1"/>
                </a:solidFill>
                <a:latin typeface="Meiryo UI" pitchFamily="50" charset="-128"/>
                <a:ea typeface="Meiryo UI" pitchFamily="50" charset="-128"/>
                <a:cs typeface="Meiryo UI" pitchFamily="50" charset="-128"/>
              </a:rPr>
              <a:t>神経</a:t>
            </a:r>
            <a:r>
              <a:rPr lang="ja-JP" altLang="en-US" sz="2800" dirty="0">
                <a:solidFill>
                  <a:schemeClr val="bg1"/>
                </a:solidFill>
                <a:latin typeface="Meiryo UI" pitchFamily="50" charset="-128"/>
                <a:ea typeface="Meiryo UI" pitchFamily="50" charset="-128"/>
                <a:cs typeface="Meiryo UI" pitchFamily="50" charset="-128"/>
              </a:rPr>
              <a:t>変性</a:t>
            </a:r>
            <a:r>
              <a:rPr lang="ja-JP" altLang="en-US" sz="2800" dirty="0" smtClean="0">
                <a:solidFill>
                  <a:schemeClr val="bg1"/>
                </a:solidFill>
                <a:latin typeface="Meiryo UI" pitchFamily="50" charset="-128"/>
                <a:ea typeface="Meiryo UI" pitchFamily="50" charset="-128"/>
                <a:cs typeface="Meiryo UI" pitchFamily="50" charset="-128"/>
              </a:rPr>
              <a:t>疾患</a:t>
            </a:r>
            <a:r>
              <a:rPr lang="en-US" altLang="en-US" sz="2800" dirty="0" smtClean="0">
                <a:solidFill>
                  <a:schemeClr val="bg1"/>
                </a:solidFill>
                <a:latin typeface="Meiryo UI" pitchFamily="50" charset="-128"/>
                <a:ea typeface="Meiryo UI" pitchFamily="50" charset="-128"/>
                <a:cs typeface="Meiryo UI" pitchFamily="50" charset="-128"/>
              </a:rPr>
              <a:t>を理解する</a:t>
            </a:r>
            <a:endParaRPr lang="ja-JP" altLang="en-US" sz="2800" b="1" spc="150" dirty="0">
              <a:solidFill>
                <a:schemeClr val="bg1"/>
              </a:solidFill>
              <a:latin typeface="Meiryo UI" pitchFamily="50" charset="-128"/>
              <a:ea typeface="Meiryo UI" pitchFamily="50" charset="-128"/>
              <a:cs typeface="Meiryo UI" pitchFamily="50" charset="-128"/>
            </a:endParaRPr>
          </a:p>
        </p:txBody>
      </p:sp>
      <p:sp>
        <p:nvSpPr>
          <p:cNvPr id="3" name="サブタイトル 2"/>
          <p:cNvSpPr>
            <a:spLocks noGrp="1"/>
          </p:cNvSpPr>
          <p:nvPr>
            <p:ph type="subTitle" idx="1"/>
          </p:nvPr>
        </p:nvSpPr>
        <p:spPr>
          <a:xfrm>
            <a:off x="534282" y="4950665"/>
            <a:ext cx="6526085" cy="3534659"/>
          </a:xfrm>
        </p:spPr>
        <p:txBody>
          <a:bodyPr>
            <a:noAutofit/>
          </a:bodyPr>
          <a:lstStyle/>
          <a:p>
            <a:pPr algn="just">
              <a:lnSpc>
                <a:spcPts val="2400"/>
              </a:lnSpc>
              <a:spcAft>
                <a:spcPts val="600"/>
              </a:spcAft>
            </a:pPr>
            <a:r>
              <a:rPr lang="ja-JP" altLang="en-US" sz="1600" dirty="0" smtClean="0">
                <a:solidFill>
                  <a:srgbClr val="000000"/>
                </a:solidFill>
                <a:latin typeface="Meiryo UI" pitchFamily="50" charset="-128"/>
                <a:ea typeface="Meiryo UI" pitchFamily="50" charset="-128"/>
                <a:cs typeface="Meiryo UI" pitchFamily="50" charset="-128"/>
              </a:rPr>
              <a:t>運動ニューロンの</a:t>
            </a:r>
            <a:r>
              <a:rPr lang="ja-JP" altLang="en-US" sz="1600" dirty="0">
                <a:solidFill>
                  <a:srgbClr val="000000"/>
                </a:solidFill>
                <a:latin typeface="Meiryo UI" pitchFamily="50" charset="-128"/>
                <a:ea typeface="Meiryo UI" pitchFamily="50" charset="-128"/>
                <a:cs typeface="Meiryo UI" pitchFamily="50" charset="-128"/>
              </a:rPr>
              <a:t>選択的変性を特徴とする筋萎縮性側索硬化症（</a:t>
            </a:r>
            <a:r>
              <a:rPr lang="en-US" altLang="ja-JP" sz="1600" dirty="0">
                <a:solidFill>
                  <a:srgbClr val="000000"/>
                </a:solidFill>
                <a:latin typeface="Meiryo UI" pitchFamily="50" charset="-128"/>
                <a:ea typeface="Meiryo UI" pitchFamily="50" charset="-128"/>
                <a:cs typeface="Meiryo UI" pitchFamily="50" charset="-128"/>
              </a:rPr>
              <a:t>ALS</a:t>
            </a:r>
            <a:r>
              <a:rPr lang="ja-JP" altLang="en-US" sz="1600" dirty="0">
                <a:solidFill>
                  <a:srgbClr val="000000"/>
                </a:solidFill>
                <a:latin typeface="Meiryo UI" pitchFamily="50" charset="-128"/>
                <a:ea typeface="Meiryo UI" pitchFamily="50" charset="-128"/>
                <a:cs typeface="Meiryo UI" pitchFamily="50" charset="-128"/>
              </a:rPr>
              <a:t>）の病巣では、疾患の進行に伴ってグリア細胞の活性化や増生がみられる。これ</a:t>
            </a:r>
            <a:r>
              <a:rPr lang="ja-JP" altLang="en-US" sz="1600" dirty="0" smtClean="0">
                <a:solidFill>
                  <a:srgbClr val="000000"/>
                </a:solidFill>
                <a:latin typeface="Meiryo UI" pitchFamily="50" charset="-128"/>
                <a:ea typeface="Meiryo UI" pitchFamily="50" charset="-128"/>
                <a:cs typeface="Meiryo UI" pitchFamily="50" charset="-128"/>
              </a:rPr>
              <a:t>まで、</a:t>
            </a:r>
            <a:r>
              <a:rPr lang="ja-JP" altLang="en-US" sz="1600" dirty="0">
                <a:solidFill>
                  <a:srgbClr val="000000"/>
                </a:solidFill>
                <a:latin typeface="Meiryo UI" pitchFamily="50" charset="-128"/>
                <a:ea typeface="Meiryo UI" pitchFamily="50" charset="-128"/>
                <a:cs typeface="Meiryo UI" pitchFamily="50" charset="-128"/>
              </a:rPr>
              <a:t>グリア細胞の病態は神経変性に伴う二次的反応という考え方が主流であった。ところが、</a:t>
            </a:r>
            <a:r>
              <a:rPr lang="en-US" altLang="ja-JP" sz="1600" dirty="0">
                <a:solidFill>
                  <a:srgbClr val="000000"/>
                </a:solidFill>
                <a:latin typeface="Meiryo UI" pitchFamily="50" charset="-128"/>
                <a:ea typeface="Meiryo UI" pitchFamily="50" charset="-128"/>
                <a:cs typeface="Meiryo UI" pitchFamily="50" charset="-128"/>
              </a:rPr>
              <a:t>SOD1</a:t>
            </a:r>
            <a:r>
              <a:rPr lang="ja-JP" altLang="en-US" sz="1600" dirty="0">
                <a:solidFill>
                  <a:srgbClr val="000000"/>
                </a:solidFill>
                <a:latin typeface="Meiryo UI" pitchFamily="50" charset="-128"/>
                <a:ea typeface="Meiryo UI" pitchFamily="50" charset="-128"/>
                <a:cs typeface="Meiryo UI" pitchFamily="50" charset="-128"/>
              </a:rPr>
              <a:t>優性変異による遺伝性</a:t>
            </a:r>
            <a:r>
              <a:rPr lang="en-US" altLang="ja-JP" sz="1600" dirty="0">
                <a:solidFill>
                  <a:srgbClr val="000000"/>
                </a:solidFill>
                <a:latin typeface="Meiryo UI" pitchFamily="50" charset="-128"/>
                <a:ea typeface="Meiryo UI" pitchFamily="50" charset="-128"/>
                <a:cs typeface="Meiryo UI" pitchFamily="50" charset="-128"/>
              </a:rPr>
              <a:t>ALS</a:t>
            </a:r>
            <a:r>
              <a:rPr lang="ja-JP" altLang="en-US" sz="1600" dirty="0">
                <a:solidFill>
                  <a:srgbClr val="000000"/>
                </a:solidFill>
                <a:latin typeface="Meiryo UI" pitchFamily="50" charset="-128"/>
                <a:ea typeface="Meiryo UI" pitchFamily="50" charset="-128"/>
                <a:cs typeface="Meiryo UI" pitchFamily="50" charset="-128"/>
              </a:rPr>
              <a:t>モデルマウスを用いた一連の研究により非神経細胞であるグリア細胞における病的変化が疾患の進行過程と神経変性に積極的に関与していることが明らかとなった</a:t>
            </a:r>
            <a:r>
              <a:rPr lang="ja-JP" altLang="en-US" sz="1600" dirty="0" smtClean="0">
                <a:solidFill>
                  <a:srgbClr val="000000"/>
                </a:solidFill>
                <a:latin typeface="Meiryo UI" pitchFamily="50" charset="-128"/>
                <a:ea typeface="Meiryo UI" pitchFamily="50" charset="-128"/>
                <a:cs typeface="Meiryo UI" pitchFamily="50" charset="-128"/>
              </a:rPr>
              <a:t>。さらに、</a:t>
            </a:r>
            <a:r>
              <a:rPr lang="ja-JP" altLang="en-US" sz="1600" dirty="0">
                <a:solidFill>
                  <a:srgbClr val="000000"/>
                </a:solidFill>
                <a:latin typeface="Meiryo UI" pitchFamily="50" charset="-128"/>
                <a:ea typeface="Meiryo UI" pitchFamily="50" charset="-128"/>
                <a:cs typeface="Meiryo UI" pitchFamily="50" charset="-128"/>
              </a:rPr>
              <a:t>その鍵となる細胞群と</a:t>
            </a:r>
            <a:r>
              <a:rPr lang="ja-JP" altLang="en-US" sz="1600" dirty="0" smtClean="0">
                <a:solidFill>
                  <a:srgbClr val="000000"/>
                </a:solidFill>
                <a:latin typeface="Meiryo UI" pitchFamily="50" charset="-128"/>
                <a:ea typeface="Meiryo UI" pitchFamily="50" charset="-128"/>
                <a:cs typeface="Meiryo UI" pitchFamily="50" charset="-128"/>
              </a:rPr>
              <a:t>して、</a:t>
            </a:r>
            <a:r>
              <a:rPr lang="ja-JP" altLang="en-US" sz="1600" dirty="0">
                <a:solidFill>
                  <a:srgbClr val="000000"/>
                </a:solidFill>
                <a:latin typeface="Meiryo UI" pitchFamily="50" charset="-128"/>
                <a:ea typeface="Meiryo UI" pitchFamily="50" charset="-128"/>
                <a:cs typeface="Meiryo UI" pitchFamily="50" charset="-128"/>
              </a:rPr>
              <a:t>グリア細胞のみならず免疫</a:t>
            </a:r>
            <a:r>
              <a:rPr lang="ja-JP" altLang="en-US" sz="1600" dirty="0" smtClean="0">
                <a:solidFill>
                  <a:srgbClr val="000000"/>
                </a:solidFill>
                <a:latin typeface="Meiryo UI" pitchFamily="50" charset="-128"/>
                <a:ea typeface="Meiryo UI" pitchFamily="50" charset="-128"/>
                <a:cs typeface="Meiryo UI" pitchFamily="50" charset="-128"/>
              </a:rPr>
              <a:t>系も関与することが判明した。このように、ニューロン</a:t>
            </a:r>
            <a:r>
              <a:rPr lang="ja-JP" altLang="en-US" sz="1600" dirty="0">
                <a:solidFill>
                  <a:srgbClr val="000000"/>
                </a:solidFill>
                <a:latin typeface="Meiryo UI" pitchFamily="50" charset="-128"/>
                <a:ea typeface="Meiryo UI" pitchFamily="50" charset="-128"/>
                <a:cs typeface="Meiryo UI" pitchFamily="50" charset="-128"/>
              </a:rPr>
              <a:t>周囲の環境を維持する</a:t>
            </a:r>
            <a:r>
              <a:rPr lang="ja-JP" altLang="en-US" sz="1600" dirty="0" smtClean="0">
                <a:solidFill>
                  <a:srgbClr val="000000"/>
                </a:solidFill>
                <a:latin typeface="Meiryo UI" pitchFamily="50" charset="-128"/>
                <a:ea typeface="Meiryo UI" pitchFamily="50" charset="-128"/>
                <a:cs typeface="Meiryo UI" pitchFamily="50" charset="-128"/>
              </a:rPr>
              <a:t>グリアなど非神経</a:t>
            </a:r>
            <a:r>
              <a:rPr lang="ja-JP" altLang="en-US" sz="1600" dirty="0">
                <a:solidFill>
                  <a:srgbClr val="000000"/>
                </a:solidFill>
                <a:latin typeface="Meiryo UI" pitchFamily="50" charset="-128"/>
                <a:ea typeface="Meiryo UI" pitchFamily="50" charset="-128"/>
                <a:cs typeface="Meiryo UI" pitchFamily="50" charset="-128"/>
              </a:rPr>
              <a:t>細胞が</a:t>
            </a:r>
            <a:r>
              <a:rPr lang="ja-JP" altLang="en-US" sz="1600" dirty="0" smtClean="0">
                <a:solidFill>
                  <a:srgbClr val="000000"/>
                </a:solidFill>
                <a:latin typeface="Meiryo UI" pitchFamily="50" charset="-128"/>
                <a:ea typeface="Meiryo UI" pitchFamily="50" charset="-128"/>
                <a:cs typeface="Meiryo UI" pitchFamily="50" charset="-128"/>
              </a:rPr>
              <a:t>関わる「非自律性」の</a:t>
            </a:r>
            <a:r>
              <a:rPr lang="ja-JP" altLang="en-US" sz="1600" dirty="0">
                <a:solidFill>
                  <a:srgbClr val="000000"/>
                </a:solidFill>
                <a:latin typeface="Meiryo UI" pitchFamily="50" charset="-128"/>
                <a:ea typeface="Meiryo UI" pitchFamily="50" charset="-128"/>
                <a:cs typeface="Meiryo UI" pitchFamily="50" charset="-128"/>
              </a:rPr>
              <a:t>神経変性機序は、神経変性疾患の病態解明に新たな視点を</a:t>
            </a:r>
            <a:r>
              <a:rPr lang="ja-JP" altLang="en-US" sz="1600" dirty="0" smtClean="0">
                <a:solidFill>
                  <a:srgbClr val="000000"/>
                </a:solidFill>
                <a:latin typeface="Meiryo UI" pitchFamily="50" charset="-128"/>
                <a:ea typeface="Meiryo UI" pitchFamily="50" charset="-128"/>
                <a:cs typeface="Meiryo UI" pitchFamily="50" charset="-128"/>
              </a:rPr>
              <a:t>提供するものである。</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2092203" y="2942929"/>
            <a:ext cx="904415" cy="461665"/>
          </a:xfrm>
          <a:prstGeom prst="rect">
            <a:avLst/>
          </a:prstGeom>
          <a:noFill/>
        </p:spPr>
        <p:txBody>
          <a:bodyPr wrap="none" rtlCol="0">
            <a:spAutoFit/>
          </a:bodyPr>
          <a:lstStyle/>
          <a:p>
            <a:pPr algn="ctr"/>
            <a:r>
              <a:rPr lang="ja-JP" altLang="en-US" sz="2400" dirty="0" smtClean="0">
                <a:solidFill>
                  <a:srgbClr val="FFFF00"/>
                </a:solidFill>
                <a:latin typeface="Meiryo UI" pitchFamily="50" charset="-128"/>
                <a:ea typeface="Meiryo UI" pitchFamily="50" charset="-128"/>
                <a:cs typeface="Meiryo UI" pitchFamily="50" charset="-128"/>
              </a:rPr>
              <a:t>講</a:t>
            </a:r>
            <a:r>
              <a:rPr lang="en-US" altLang="ja-JP" sz="2400" dirty="0" smtClean="0">
                <a:solidFill>
                  <a:srgbClr val="FFFF00"/>
                </a:solidFill>
                <a:latin typeface="Meiryo UI" pitchFamily="50" charset="-128"/>
                <a:ea typeface="Meiryo UI" pitchFamily="50" charset="-128"/>
                <a:cs typeface="Meiryo UI" pitchFamily="50" charset="-128"/>
              </a:rPr>
              <a:t> </a:t>
            </a:r>
            <a:r>
              <a:rPr lang="ja-JP" altLang="en-US" sz="2400" dirty="0" smtClean="0">
                <a:solidFill>
                  <a:srgbClr val="FFFF00"/>
                </a:solidFill>
                <a:latin typeface="Meiryo UI" pitchFamily="50" charset="-128"/>
                <a:ea typeface="Meiryo UI" pitchFamily="50" charset="-128"/>
                <a:cs typeface="Meiryo UI" pitchFamily="50" charset="-128"/>
              </a:rPr>
              <a:t>師</a:t>
            </a:r>
            <a:endParaRPr lang="en-US" altLang="ja-JP" sz="2400" dirty="0" smtClean="0">
              <a:solidFill>
                <a:srgbClr val="FFFF00"/>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3349311" y="9372065"/>
            <a:ext cx="3809650" cy="384721"/>
          </a:xfrm>
          <a:prstGeom prst="rect">
            <a:avLst/>
          </a:prstGeom>
          <a:noFill/>
        </p:spPr>
        <p:txBody>
          <a:bodyPr wrap="none" rtlCol="0">
            <a:spAutoFit/>
          </a:bodyPr>
          <a:lstStyle/>
          <a:p>
            <a:r>
              <a:rPr lang="en-US" altLang="ja-JP" sz="1900" dirty="0" smtClean="0">
                <a:latin typeface="Meiryo UI" pitchFamily="50" charset="-128"/>
                <a:ea typeface="Meiryo UI" pitchFamily="50" charset="-128"/>
                <a:cs typeface="Meiryo UI" pitchFamily="50" charset="-128"/>
              </a:rPr>
              <a:t>11</a:t>
            </a:r>
            <a:r>
              <a:rPr lang="ja-JP" altLang="en-US" sz="1900" dirty="0" smtClean="0">
                <a:latin typeface="Meiryo UI" pitchFamily="50" charset="-128"/>
                <a:ea typeface="Meiryo UI" pitchFamily="50" charset="-128"/>
                <a:cs typeface="Meiryo UI" pitchFamily="50" charset="-128"/>
              </a:rPr>
              <a:t>月</a:t>
            </a:r>
            <a:r>
              <a:rPr lang="en-US" altLang="ja-JP" sz="1900" dirty="0" smtClean="0">
                <a:latin typeface="Meiryo UI" pitchFamily="50" charset="-128"/>
                <a:ea typeface="Meiryo UI" pitchFamily="50" charset="-128"/>
                <a:cs typeface="Meiryo UI" pitchFamily="50" charset="-128"/>
              </a:rPr>
              <a:t>19</a:t>
            </a:r>
            <a:r>
              <a:rPr lang="ja-JP" altLang="en-US" sz="1900" dirty="0" smtClean="0">
                <a:latin typeface="Meiryo UI" pitchFamily="50" charset="-128"/>
                <a:ea typeface="Meiryo UI" pitchFamily="50" charset="-128"/>
                <a:cs typeface="Meiryo UI" pitchFamily="50" charset="-128"/>
              </a:rPr>
              <a:t>日（</a:t>
            </a:r>
            <a:r>
              <a:rPr lang="ja-JP" altLang="en-US" sz="1900" dirty="0">
                <a:latin typeface="Meiryo UI" pitchFamily="50" charset="-128"/>
                <a:ea typeface="Meiryo UI" pitchFamily="50" charset="-128"/>
                <a:cs typeface="Meiryo UI" pitchFamily="50" charset="-128"/>
              </a:rPr>
              <a:t>火</a:t>
            </a:r>
            <a:r>
              <a:rPr lang="ja-JP" altLang="en-US" sz="1900" dirty="0" smtClean="0">
                <a:latin typeface="Meiryo UI" pitchFamily="50" charset="-128"/>
                <a:ea typeface="Meiryo UI" pitchFamily="50" charset="-128"/>
                <a:cs typeface="Meiryo UI" pitchFamily="50" charset="-128"/>
              </a:rPr>
              <a:t>） </a:t>
            </a:r>
            <a:r>
              <a:rPr lang="en-US" altLang="ja-JP" sz="1900" dirty="0" smtClean="0">
                <a:latin typeface="Meiryo UI" pitchFamily="50" charset="-128"/>
                <a:ea typeface="Meiryo UI" pitchFamily="50" charset="-128"/>
                <a:cs typeface="Meiryo UI" pitchFamily="50" charset="-128"/>
              </a:rPr>
              <a:t>17</a:t>
            </a:r>
            <a:r>
              <a:rPr lang="ja-JP" altLang="en-US" sz="1900" dirty="0" smtClean="0">
                <a:latin typeface="Meiryo UI" pitchFamily="50" charset="-128"/>
                <a:ea typeface="Meiryo UI" pitchFamily="50" charset="-128"/>
                <a:cs typeface="Meiryo UI" pitchFamily="50" charset="-128"/>
              </a:rPr>
              <a:t>：</a:t>
            </a:r>
            <a:r>
              <a:rPr lang="en-US" altLang="ja-JP" sz="1900" dirty="0" smtClean="0">
                <a:latin typeface="Meiryo UI" pitchFamily="50" charset="-128"/>
                <a:ea typeface="Meiryo UI" pitchFamily="50" charset="-128"/>
                <a:cs typeface="Meiryo UI" pitchFamily="50" charset="-128"/>
              </a:rPr>
              <a:t>00</a:t>
            </a:r>
            <a:r>
              <a:rPr lang="ja-JP" altLang="en-US" sz="1900" dirty="0" smtClean="0">
                <a:latin typeface="Meiryo UI" pitchFamily="50" charset="-128"/>
                <a:ea typeface="Meiryo UI" pitchFamily="50" charset="-128"/>
                <a:cs typeface="Meiryo UI" pitchFamily="50" charset="-128"/>
              </a:rPr>
              <a:t>～</a:t>
            </a:r>
            <a:r>
              <a:rPr lang="en-US" altLang="ja-JP" sz="1900" dirty="0" smtClean="0">
                <a:latin typeface="Meiryo UI" pitchFamily="50" charset="-128"/>
                <a:ea typeface="Meiryo UI" pitchFamily="50" charset="-128"/>
                <a:cs typeface="Meiryo UI" pitchFamily="50" charset="-128"/>
              </a:rPr>
              <a:t>18</a:t>
            </a:r>
            <a:r>
              <a:rPr lang="ja-JP" altLang="en-US" sz="1900" dirty="0" smtClean="0">
                <a:latin typeface="Meiryo UI" pitchFamily="50" charset="-128"/>
                <a:ea typeface="Meiryo UI" pitchFamily="50" charset="-128"/>
                <a:cs typeface="Meiryo UI" pitchFamily="50" charset="-128"/>
              </a:rPr>
              <a:t>：</a:t>
            </a:r>
            <a:r>
              <a:rPr lang="en-US" altLang="ja-JP" sz="1900" dirty="0" smtClean="0">
                <a:latin typeface="Meiryo UI" pitchFamily="50" charset="-128"/>
                <a:ea typeface="Meiryo UI" pitchFamily="50" charset="-128"/>
                <a:cs typeface="Meiryo UI" pitchFamily="50" charset="-128"/>
              </a:rPr>
              <a:t>30</a:t>
            </a:r>
          </a:p>
        </p:txBody>
      </p:sp>
      <p:sp>
        <p:nvSpPr>
          <p:cNvPr id="11" name="テキスト ボックス 10"/>
          <p:cNvSpPr txBox="1"/>
          <p:nvPr/>
        </p:nvSpPr>
        <p:spPr>
          <a:xfrm>
            <a:off x="3345424" y="9735677"/>
            <a:ext cx="3365024" cy="384721"/>
          </a:xfrm>
          <a:prstGeom prst="rect">
            <a:avLst/>
          </a:prstGeom>
          <a:noFill/>
        </p:spPr>
        <p:txBody>
          <a:bodyPr wrap="none" rtlCol="0">
            <a:spAutoFit/>
          </a:bodyPr>
          <a:lstStyle/>
          <a:p>
            <a:r>
              <a:rPr lang="ja-JP" altLang="en-US" sz="1900" dirty="0" smtClean="0">
                <a:latin typeface="Meiryo UI" pitchFamily="50" charset="-128"/>
                <a:ea typeface="Meiryo UI" pitchFamily="50" charset="-128"/>
                <a:cs typeface="Meiryo UI" pitchFamily="50" charset="-128"/>
              </a:rPr>
              <a:t>理学部</a:t>
            </a:r>
            <a:r>
              <a:rPr lang="en-US" altLang="ja-JP" sz="1900" dirty="0" smtClean="0">
                <a:latin typeface="Meiryo UI" pitchFamily="50" charset="-128"/>
                <a:ea typeface="Meiryo UI" pitchFamily="50" charset="-128"/>
                <a:cs typeface="Meiryo UI" pitchFamily="50" charset="-128"/>
              </a:rPr>
              <a:t>E</a:t>
            </a:r>
            <a:r>
              <a:rPr lang="ja-JP" altLang="en-US" sz="1900" dirty="0" smtClean="0">
                <a:latin typeface="Meiryo UI" pitchFamily="50" charset="-128"/>
                <a:ea typeface="Meiryo UI" pitchFamily="50" charset="-128"/>
                <a:cs typeface="Meiryo UI" pitchFamily="50" charset="-128"/>
              </a:rPr>
              <a:t>館</a:t>
            </a:r>
            <a:r>
              <a:rPr lang="ja-JP" altLang="en-US" sz="1900" dirty="0">
                <a:latin typeface="Meiryo UI" pitchFamily="50" charset="-128"/>
                <a:ea typeface="Meiryo UI" pitchFamily="50" charset="-128"/>
                <a:cs typeface="Meiryo UI" pitchFamily="50" charset="-128"/>
              </a:rPr>
              <a:t>（</a:t>
            </a:r>
            <a:r>
              <a:rPr lang="ja-JP" altLang="en-US" sz="1900" dirty="0" smtClean="0">
                <a:latin typeface="Meiryo UI" pitchFamily="50" charset="-128"/>
                <a:ea typeface="Meiryo UI" pitchFamily="50" charset="-128"/>
                <a:cs typeface="Meiryo UI" pitchFamily="50" charset="-128"/>
              </a:rPr>
              <a:t>１</a:t>
            </a:r>
            <a:r>
              <a:rPr lang="en-US" altLang="ja-JP" sz="1900" dirty="0" smtClean="0">
                <a:latin typeface="Meiryo UI" pitchFamily="50" charset="-128"/>
                <a:ea typeface="Meiryo UI" pitchFamily="50" charset="-128"/>
                <a:cs typeface="Meiryo UI" pitchFamily="50" charset="-128"/>
              </a:rPr>
              <a:t>F</a:t>
            </a:r>
            <a:r>
              <a:rPr lang="ja-JP" altLang="en-US" sz="1900" dirty="0" smtClean="0">
                <a:latin typeface="Meiryo UI" pitchFamily="50" charset="-128"/>
                <a:ea typeface="Meiryo UI" pitchFamily="50" charset="-128"/>
                <a:cs typeface="Meiryo UI" pitchFamily="50" charset="-128"/>
              </a:rPr>
              <a:t>）</a:t>
            </a:r>
            <a:r>
              <a:rPr lang="en-US" altLang="ja-JP" sz="1900" dirty="0" smtClean="0">
                <a:latin typeface="Meiryo UI" pitchFamily="50" charset="-128"/>
                <a:ea typeface="Meiryo UI" pitchFamily="50" charset="-128"/>
                <a:cs typeface="Meiryo UI" pitchFamily="50" charset="-128"/>
              </a:rPr>
              <a:t>131</a:t>
            </a:r>
            <a:r>
              <a:rPr lang="ja-JP" altLang="en-US" sz="1900" dirty="0" smtClean="0">
                <a:latin typeface="Meiryo UI" pitchFamily="50" charset="-128"/>
                <a:ea typeface="Meiryo UI" pitchFamily="50" charset="-128"/>
                <a:cs typeface="Meiryo UI" pitchFamily="50" charset="-128"/>
              </a:rPr>
              <a:t>号室</a:t>
            </a:r>
            <a:r>
              <a:rPr lang="ja-JP" altLang="en-US" sz="1900" dirty="0">
                <a:latin typeface="Meiryo UI" pitchFamily="50" charset="-128"/>
                <a:ea typeface="Meiryo UI" pitchFamily="50" charset="-128"/>
                <a:cs typeface="Meiryo UI" pitchFamily="50" charset="-128"/>
              </a:rPr>
              <a:t>　</a:t>
            </a:r>
          </a:p>
        </p:txBody>
      </p:sp>
      <p:sp>
        <p:nvSpPr>
          <p:cNvPr id="12" name="テキスト ボックス 11"/>
          <p:cNvSpPr txBox="1"/>
          <p:nvPr/>
        </p:nvSpPr>
        <p:spPr>
          <a:xfrm>
            <a:off x="1198992" y="10205105"/>
            <a:ext cx="1725152" cy="276999"/>
          </a:xfrm>
          <a:prstGeom prst="rect">
            <a:avLst/>
          </a:prstGeom>
          <a:noFill/>
        </p:spPr>
        <p:txBody>
          <a:bodyPr wrap="none" rtlCol="0">
            <a:spAutoFit/>
          </a:bodyPr>
          <a:lstStyle/>
          <a:p>
            <a:r>
              <a:rPr lang="ja-JP" altLang="en-US" sz="1200" dirty="0" smtClean="0">
                <a:solidFill>
                  <a:schemeClr val="bg1"/>
                </a:solidFill>
                <a:latin typeface="Meiryo UI" pitchFamily="50" charset="-128"/>
                <a:ea typeface="Meiryo UI" pitchFamily="50" charset="-128"/>
                <a:cs typeface="Meiryo UI" pitchFamily="50" charset="-128"/>
              </a:rPr>
              <a:t>木下　専</a:t>
            </a:r>
            <a:r>
              <a:rPr lang="en-US" altLang="ja-JP" sz="1200" dirty="0" smtClean="0">
                <a:solidFill>
                  <a:schemeClr val="bg1"/>
                </a:solidFill>
                <a:latin typeface="Meiryo UI" pitchFamily="50" charset="-128"/>
                <a:ea typeface="Meiryo UI" pitchFamily="50" charset="-128"/>
                <a:cs typeface="Meiryo UI" pitchFamily="50" charset="-128"/>
              </a:rPr>
              <a:t> </a:t>
            </a:r>
            <a:r>
              <a:rPr lang="ja-JP" altLang="en-US" sz="1200" dirty="0" smtClean="0">
                <a:solidFill>
                  <a:schemeClr val="bg1"/>
                </a:solidFill>
                <a:latin typeface="Meiryo UI" pitchFamily="50" charset="-128"/>
                <a:ea typeface="Meiryo UI" pitchFamily="50" charset="-128"/>
                <a:cs typeface="Meiryo UI" pitchFamily="50" charset="-128"/>
              </a:rPr>
              <a:t>（生命理学）</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14" name="テキスト ボックス 13"/>
          <p:cNvSpPr txBox="1"/>
          <p:nvPr/>
        </p:nvSpPr>
        <p:spPr>
          <a:xfrm>
            <a:off x="254834" y="3748037"/>
            <a:ext cx="7091810" cy="529184"/>
          </a:xfrm>
          <a:prstGeom prst="rect">
            <a:avLst/>
          </a:prstGeom>
          <a:noFill/>
        </p:spPr>
        <p:txBody>
          <a:bodyPr wrap="square" rtlCol="0">
            <a:spAutoFit/>
          </a:bodyPr>
          <a:lstStyle/>
          <a:p>
            <a:pPr algn="ctr">
              <a:lnSpc>
                <a:spcPct val="150000"/>
              </a:lnSpc>
            </a:pPr>
            <a:r>
              <a:rPr lang="zh-CN" altLang="en-US" sz="2200" dirty="0" smtClean="0">
                <a:solidFill>
                  <a:schemeClr val="bg1"/>
                </a:solidFill>
                <a:latin typeface="Meiryo UI" pitchFamily="50" charset="-128"/>
                <a:ea typeface="Meiryo UI" pitchFamily="50" charset="-128"/>
                <a:cs typeface="Meiryo UI" pitchFamily="50" charset="-128"/>
              </a:rPr>
              <a:t>名古屋大学 環境医学研究所</a:t>
            </a:r>
            <a:r>
              <a:rPr lang="ja-JP" altLang="en-US" sz="2200" dirty="0">
                <a:solidFill>
                  <a:schemeClr val="bg1"/>
                </a:solidFill>
                <a:latin typeface="Meiryo UI" pitchFamily="50" charset="-128"/>
                <a:ea typeface="Meiryo UI" pitchFamily="50" charset="-128"/>
                <a:cs typeface="Meiryo UI" pitchFamily="50" charset="-128"/>
              </a:rPr>
              <a:t> </a:t>
            </a:r>
            <a:r>
              <a:rPr lang="ja-JP" altLang="en-US" sz="2200" dirty="0" smtClean="0">
                <a:solidFill>
                  <a:schemeClr val="bg1"/>
                </a:solidFill>
                <a:latin typeface="Meiryo UI" pitchFamily="50" charset="-128"/>
                <a:ea typeface="Meiryo UI" pitchFamily="50" charset="-128"/>
                <a:cs typeface="Meiryo UI" pitchFamily="50" charset="-128"/>
              </a:rPr>
              <a:t>病態</a:t>
            </a:r>
            <a:r>
              <a:rPr lang="ja-JP" altLang="en-US" sz="2200" dirty="0">
                <a:solidFill>
                  <a:schemeClr val="bg1"/>
                </a:solidFill>
                <a:latin typeface="Meiryo UI" pitchFamily="50" charset="-128"/>
                <a:ea typeface="Meiryo UI" pitchFamily="50" charset="-128"/>
                <a:cs typeface="Meiryo UI" pitchFamily="50" charset="-128"/>
              </a:rPr>
              <a:t>神経科学</a:t>
            </a:r>
            <a:r>
              <a:rPr lang="ja-JP" altLang="en-US" sz="2200" dirty="0" smtClean="0">
                <a:solidFill>
                  <a:schemeClr val="bg1"/>
                </a:solidFill>
                <a:latin typeface="Meiryo UI" pitchFamily="50" charset="-128"/>
                <a:ea typeface="Meiryo UI" pitchFamily="50" charset="-128"/>
                <a:cs typeface="Meiryo UI" pitchFamily="50" charset="-128"/>
              </a:rPr>
              <a:t>分野</a:t>
            </a:r>
            <a:endParaRPr lang="en-US" altLang="ja-JP" sz="2200" spc="30" dirty="0" smtClean="0">
              <a:solidFill>
                <a:schemeClr val="bg1"/>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3044371" y="2913527"/>
            <a:ext cx="2454518" cy="461665"/>
          </a:xfrm>
          <a:prstGeom prst="rect">
            <a:avLst/>
          </a:prstGeom>
          <a:noFill/>
        </p:spPr>
        <p:txBody>
          <a:bodyPr wrap="none" rtlCol="0">
            <a:spAutoFit/>
          </a:bodyPr>
          <a:lstStyle/>
          <a:p>
            <a:pPr algn="ctr"/>
            <a:r>
              <a:rPr lang="zh-CN" altLang="en-US" sz="2400" b="1" spc="30" dirty="0" smtClean="0">
                <a:solidFill>
                  <a:srgbClr val="FFFFFF"/>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山中</a:t>
            </a:r>
            <a:r>
              <a:rPr lang="en-US" altLang="zh-CN" sz="2400" b="1" spc="30" dirty="0" smtClean="0">
                <a:solidFill>
                  <a:srgbClr val="FFFFFF"/>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zh-CN" altLang="en-US" sz="2400" b="1" spc="30" dirty="0" smtClean="0">
                <a:solidFill>
                  <a:srgbClr val="FFFFFF"/>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宏二</a:t>
            </a:r>
            <a:r>
              <a:rPr lang="ja-JP" altLang="en-US" sz="2400" b="1" spc="30" dirty="0" smtClean="0">
                <a:solidFill>
                  <a:srgbClr val="FFFFFF"/>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2400" b="1" spc="30" dirty="0">
                <a:solidFill>
                  <a:srgbClr val="FFFFFF"/>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教授</a:t>
            </a:r>
            <a:endParaRPr lang="en-US" altLang="ja-JP" sz="2400" b="1" spc="30" dirty="0">
              <a:solidFill>
                <a:srgbClr val="FFFFFF"/>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7" name="テキスト ボックス 16"/>
          <p:cNvSpPr txBox="1"/>
          <p:nvPr/>
        </p:nvSpPr>
        <p:spPr>
          <a:xfrm>
            <a:off x="3891496" y="9018093"/>
            <a:ext cx="1579278" cy="307777"/>
          </a:xfrm>
          <a:prstGeom prst="rect">
            <a:avLst/>
          </a:prstGeom>
          <a:noFill/>
        </p:spPr>
        <p:txBody>
          <a:bodyPr wrap="none" rtlCol="0">
            <a:spAutoFit/>
          </a:bodyPr>
          <a:lstStyle/>
          <a:p>
            <a:r>
              <a:rPr lang="ja-JP" altLang="en-US" sz="1400" dirty="0" smtClean="0">
                <a:latin typeface="Meiryo UI" pitchFamily="50" charset="-128"/>
                <a:ea typeface="Meiryo UI" pitchFamily="50" charset="-128"/>
                <a:cs typeface="Meiryo UI" pitchFamily="50" charset="-128"/>
              </a:rPr>
              <a:t>システムバイオコース</a:t>
            </a:r>
            <a:endParaRPr lang="en-US" altLang="ja-JP" sz="1400" dirty="0" smtClean="0">
              <a:latin typeface="Meiryo UI" pitchFamily="50" charset="-128"/>
              <a:ea typeface="Meiryo UI" pitchFamily="50" charset="-128"/>
              <a:cs typeface="Meiryo UI" pitchFamily="50" charset="-128"/>
            </a:endParaRPr>
          </a:p>
        </p:txBody>
      </p:sp>
      <p:sp>
        <p:nvSpPr>
          <p:cNvPr id="16" name="正方形/長方形 15"/>
          <p:cNvSpPr/>
          <p:nvPr/>
        </p:nvSpPr>
        <p:spPr>
          <a:xfrm>
            <a:off x="3469359" y="10208699"/>
            <a:ext cx="4093491" cy="276999"/>
          </a:xfrm>
          <a:prstGeom prst="rect">
            <a:avLst/>
          </a:prstGeom>
        </p:spPr>
        <p:txBody>
          <a:bodyPr wrap="square">
            <a:spAutoFit/>
          </a:bodyPr>
          <a:lstStyle/>
          <a:p>
            <a:r>
              <a:rPr lang="en-US" altLang="ja-JP" sz="1200" dirty="0" smtClean="0">
                <a:solidFill>
                  <a:schemeClr val="bg1"/>
                </a:solidFill>
                <a:latin typeface="Meiryo UI" pitchFamily="50" charset="-128"/>
                <a:ea typeface="Meiryo UI" pitchFamily="50" charset="-128"/>
                <a:cs typeface="Meiryo UI" pitchFamily="50" charset="-128"/>
              </a:rPr>
              <a:t>kinoshita.makoto@c.mbox.nagoya-u.ac.jp (3653</a:t>
            </a:r>
            <a:r>
              <a:rPr lang="en-US" altLang="ja-JP" sz="1200" dirty="0">
                <a:solidFill>
                  <a:schemeClr val="bg1"/>
                </a:solidFill>
                <a:latin typeface="Meiryo UI" pitchFamily="50" charset="-128"/>
                <a:ea typeface="Meiryo UI" pitchFamily="50" charset="-128"/>
                <a:cs typeface="Meiryo UI" pitchFamily="50" charset="-128"/>
              </a:rPr>
              <a:t>)</a:t>
            </a:r>
            <a:endParaRPr lang="ja-JP" altLang="en-US" sz="1200" dirty="0">
              <a:solidFill>
                <a:schemeClr val="bg1"/>
              </a:solidFill>
              <a:latin typeface="Meiryo UI" pitchFamily="50" charset="-128"/>
              <a:ea typeface="Meiryo UI" pitchFamily="50" charset="-128"/>
              <a:cs typeface="Meiryo UI" pitchFamily="50" charset="-128"/>
            </a:endParaRPr>
          </a:p>
        </p:txBody>
      </p:sp>
      <p:sp>
        <p:nvSpPr>
          <p:cNvPr id="4" name="正方形/長方形 3"/>
          <p:cNvSpPr/>
          <p:nvPr/>
        </p:nvSpPr>
        <p:spPr>
          <a:xfrm>
            <a:off x="3060652" y="3298552"/>
            <a:ext cx="3032882" cy="307777"/>
          </a:xfrm>
          <a:prstGeom prst="rect">
            <a:avLst/>
          </a:prstGeom>
        </p:spPr>
        <p:txBody>
          <a:bodyPr wrap="none">
            <a:spAutoFit/>
          </a:bodyPr>
          <a:lstStyle/>
          <a:p>
            <a:r>
              <a:rPr lang="en-US" altLang="ja-JP" sz="1400" spc="150" dirty="0" smtClean="0">
                <a:solidFill>
                  <a:schemeClr val="bg1"/>
                </a:solidFill>
                <a:latin typeface="Meiryo UI" pitchFamily="50" charset="-128"/>
                <a:ea typeface="Meiryo UI" pitchFamily="50" charset="-128"/>
                <a:cs typeface="Meiryo UI" pitchFamily="50" charset="-128"/>
              </a:rPr>
              <a:t>Koji</a:t>
            </a:r>
            <a:r>
              <a:rPr lang="ja-JP" altLang="en-US" sz="1400" spc="150" dirty="0">
                <a:solidFill>
                  <a:schemeClr val="bg1"/>
                </a:solidFill>
                <a:latin typeface="Meiryo UI" pitchFamily="50" charset="-128"/>
                <a:ea typeface="Meiryo UI" pitchFamily="50" charset="-128"/>
                <a:cs typeface="Meiryo UI" pitchFamily="50" charset="-128"/>
              </a:rPr>
              <a:t> </a:t>
            </a:r>
            <a:r>
              <a:rPr lang="en-US" altLang="ja-JP" sz="1400" spc="150" dirty="0" smtClean="0">
                <a:solidFill>
                  <a:schemeClr val="bg1"/>
                </a:solidFill>
                <a:latin typeface="Meiryo UI" pitchFamily="50" charset="-128"/>
                <a:ea typeface="Meiryo UI" pitchFamily="50" charset="-128"/>
                <a:cs typeface="Meiryo UI" pitchFamily="50" charset="-128"/>
              </a:rPr>
              <a:t>Yamanaka, M.D./Ph.D.</a:t>
            </a:r>
            <a:endParaRPr lang="ja-JP" altLang="en-US" sz="1400" dirty="0">
              <a:latin typeface="Meiryo UI" pitchFamily="50" charset="-128"/>
              <a:ea typeface="Meiryo UI" pitchFamily="50" charset="-128"/>
              <a:cs typeface="Meiryo UI" pitchFamily="50" charset="-128"/>
            </a:endParaRPr>
          </a:p>
        </p:txBody>
      </p:sp>
      <p:sp>
        <p:nvSpPr>
          <p:cNvPr id="18" name="正方形/長方形 17"/>
          <p:cNvSpPr/>
          <p:nvPr/>
        </p:nvSpPr>
        <p:spPr>
          <a:xfrm>
            <a:off x="1091386" y="1535887"/>
            <a:ext cx="5722068" cy="369332"/>
          </a:xfrm>
          <a:prstGeom prst="rect">
            <a:avLst/>
          </a:prstGeom>
        </p:spPr>
        <p:txBody>
          <a:bodyPr wrap="square">
            <a:spAutoFit/>
          </a:bodyPr>
          <a:lstStyle/>
          <a:p>
            <a:r>
              <a:rPr lang="ja-JP" altLang="en-US" sz="1800" dirty="0" smtClean="0">
                <a:solidFill>
                  <a:srgbClr val="FFFF00"/>
                </a:solidFill>
                <a:latin typeface="Meiryo UI" pitchFamily="50" charset="-128"/>
                <a:ea typeface="Meiryo UI" pitchFamily="50" charset="-128"/>
                <a:cs typeface="Meiryo UI" pitchFamily="50" charset="-128"/>
              </a:rPr>
              <a:t>創薬科学研究科・環境医学研究所との</a:t>
            </a:r>
            <a:r>
              <a:rPr lang="en-US" altLang="ja-JP" sz="1800" dirty="0" smtClean="0">
                <a:solidFill>
                  <a:srgbClr val="FFFF00"/>
                </a:solidFill>
                <a:latin typeface="Meiryo UI" pitchFamily="50" charset="-128"/>
                <a:ea typeface="Meiryo UI" pitchFamily="50" charset="-128"/>
                <a:cs typeface="Meiryo UI" pitchFamily="50" charset="-128"/>
              </a:rPr>
              <a:t>Joint Seminar</a:t>
            </a:r>
            <a:endParaRPr lang="ja-JP" altLang="en-US" sz="1800" dirty="0">
              <a:solidFill>
                <a:srgbClr val="FFFF00"/>
              </a:solidFill>
              <a:latin typeface="Meiryo UI" pitchFamily="50" charset="-128"/>
              <a:ea typeface="Meiryo UI" pitchFamily="50" charset="-128"/>
              <a:cs typeface="Meiryo UI" pitchFamily="50" charset="-128"/>
            </a:endParaRPr>
          </a:p>
        </p:txBody>
      </p:sp>
      <p:pic>
        <p:nvPicPr>
          <p:cNvPr id="5" name="Picture 2" descr="http://www.ps.nagoya-u.ac.jp/wp-content/uploads/2012/11/PS_Logo_015_reg.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491281" y="8287898"/>
            <a:ext cx="1181274" cy="82225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akoto\Desktop\無題.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5672555" y="8287898"/>
            <a:ext cx="1674089" cy="831108"/>
          </a:xfrm>
          <a:prstGeom prst="rect">
            <a:avLst/>
          </a:prstGeom>
          <a:noFill/>
          <a:extLst>
            <a:ext uri="{909E8E84-426E-40DD-AFC4-6F175D3DCCD1}">
              <a14:hiddenFill xmlns:a14="http://schemas.microsoft.com/office/drawing/2010/main">
                <a:solidFill>
                  <a:srgbClr val="FFFFFF"/>
                </a:solidFill>
              </a14:hiddenFill>
            </a:ext>
          </a:extLst>
        </p:spPr>
      </p:pic>
      <p:pic>
        <p:nvPicPr>
          <p:cNvPr id="6" name="図 5" descr="Yamanaka-Pict2011.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6049411" y="2610928"/>
            <a:ext cx="1008000" cy="126998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2353</TotalTime>
  <Words>235</Words>
  <Application>Microsoft Office PowerPoint</Application>
  <PresentationFormat>ユーザー設定</PresentationFormat>
  <Paragraphs>12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グリア細胞から神経変性疾患を理解する</vt:lpstr>
    </vt:vector>
  </TitlesOfParts>
  <Company>名古屋大学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mechanism and medicine in Alzheimer’s disease using C. elegans</dc:title>
  <dc:creator>豊島</dc:creator>
  <cp:lastModifiedBy>Makoto</cp:lastModifiedBy>
  <cp:revision>64</cp:revision>
  <dcterms:created xsi:type="dcterms:W3CDTF">2012-04-10T07:48:17Z</dcterms:created>
  <dcterms:modified xsi:type="dcterms:W3CDTF">2013-10-17T06:50:24Z</dcterms:modified>
</cp:coreProperties>
</file>