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202"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3036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913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78295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9486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02850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5896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3401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95245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162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01448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03749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650E9B3-DBE7-4F26-A8A2-16DD3F096C01}" type="datetimeFigureOut">
              <a:rPr kumimoji="1" lang="ja-JP" altLang="en-US" smtClean="0"/>
              <a:pPr/>
              <a:t>2018/9/12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752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ps.nagoya-u.ac.jp/"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srcRect/>
          <a:stretch>
            <a:fillRect/>
          </a:stretch>
        </p:blipFill>
        <p:spPr bwMode="auto">
          <a:xfrm>
            <a:off x="-12879" y="3143250"/>
            <a:ext cx="6858000" cy="6000750"/>
          </a:xfrm>
          <a:prstGeom prst="rect">
            <a:avLst/>
          </a:prstGeom>
          <a:noFill/>
          <a:ln w="9525">
            <a:noFill/>
            <a:miter lim="800000"/>
            <a:headEnd/>
            <a:tailEnd/>
          </a:ln>
          <a:effectLst/>
        </p:spPr>
      </p:pic>
      <p:pic>
        <p:nvPicPr>
          <p:cNvPr id="1031" name="Picture 7"/>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4221088" y="3540833"/>
            <a:ext cx="2718840" cy="1812560"/>
          </a:xfrm>
          <a:prstGeom prst="rect">
            <a:avLst/>
          </a:prstGeom>
          <a:noFill/>
          <a:ln w="9525">
            <a:noFill/>
            <a:miter lim="800000"/>
            <a:headEnd/>
            <a:tailEnd/>
          </a:ln>
          <a:effectLst>
            <a:softEdge rad="317500"/>
          </a:effectLst>
        </p:spPr>
      </p:pic>
      <p:sp>
        <p:nvSpPr>
          <p:cNvPr id="9" name="テキスト ボックス 8"/>
          <p:cNvSpPr txBox="1"/>
          <p:nvPr/>
        </p:nvSpPr>
        <p:spPr>
          <a:xfrm>
            <a:off x="651385" y="1178654"/>
            <a:ext cx="5348018" cy="923330"/>
          </a:xfrm>
          <a:prstGeom prst="rect">
            <a:avLst/>
          </a:prstGeom>
          <a:solidFill>
            <a:schemeClr val="bg1">
              <a:alpha val="50000"/>
            </a:schemeClr>
          </a:solidFill>
        </p:spPr>
        <p:txBody>
          <a:bodyPr wrap="square" rtlCol="0">
            <a:spAutoFit/>
          </a:bodyPr>
          <a:lstStyle/>
          <a:p>
            <a:pPr algn="ctr"/>
            <a:r>
              <a:rPr lang="ja-JP" altLang="en-US" b="1" dirty="0" smtClean="0">
                <a:solidFill>
                  <a:schemeClr val="accent4">
                    <a:lumMod val="50000"/>
                  </a:schemeClr>
                </a:solidFill>
              </a:rPr>
              <a:t>日時： </a:t>
            </a:r>
            <a:r>
              <a:rPr lang="en-US" altLang="ja-JP" b="1" dirty="0" smtClean="0">
                <a:solidFill>
                  <a:schemeClr val="accent4">
                    <a:lumMod val="50000"/>
                  </a:schemeClr>
                </a:solidFill>
              </a:rPr>
              <a:t>2018</a:t>
            </a:r>
            <a:r>
              <a:rPr lang="ja-JP" altLang="en-US" b="1" dirty="0" smtClean="0">
                <a:solidFill>
                  <a:schemeClr val="accent4">
                    <a:lumMod val="50000"/>
                  </a:schemeClr>
                </a:solidFill>
              </a:rPr>
              <a:t>年</a:t>
            </a:r>
            <a:r>
              <a:rPr lang="en-US" altLang="ja-JP" b="1" dirty="0" smtClean="0">
                <a:solidFill>
                  <a:schemeClr val="accent4">
                    <a:lumMod val="50000"/>
                  </a:schemeClr>
                </a:solidFill>
              </a:rPr>
              <a:t>9</a:t>
            </a:r>
            <a:r>
              <a:rPr lang="ja-JP" altLang="en-US" b="1" dirty="0" smtClean="0">
                <a:solidFill>
                  <a:schemeClr val="accent4">
                    <a:lumMod val="50000"/>
                  </a:schemeClr>
                </a:solidFill>
              </a:rPr>
              <a:t>月</a:t>
            </a:r>
            <a:r>
              <a:rPr lang="en-US" altLang="ja-JP" b="1" dirty="0" smtClean="0">
                <a:solidFill>
                  <a:schemeClr val="accent4">
                    <a:lumMod val="50000"/>
                  </a:schemeClr>
                </a:solidFill>
              </a:rPr>
              <a:t>25</a:t>
            </a:r>
            <a:r>
              <a:rPr lang="ja-JP" altLang="en-US" b="1" dirty="0" smtClean="0">
                <a:solidFill>
                  <a:schemeClr val="accent4">
                    <a:lumMod val="50000"/>
                  </a:schemeClr>
                </a:solidFill>
              </a:rPr>
              <a:t>日（火曜日） </a:t>
            </a:r>
            <a:r>
              <a:rPr lang="en-US" altLang="ja-JP" b="1" dirty="0" smtClean="0">
                <a:solidFill>
                  <a:schemeClr val="accent4">
                    <a:lumMod val="50000"/>
                  </a:schemeClr>
                </a:solidFill>
              </a:rPr>
              <a:t>17</a:t>
            </a:r>
            <a:r>
              <a:rPr lang="ja-JP" altLang="en-US" b="1" dirty="0" smtClean="0">
                <a:solidFill>
                  <a:schemeClr val="accent4">
                    <a:lumMod val="50000"/>
                  </a:schemeClr>
                </a:solidFill>
              </a:rPr>
              <a:t>：</a:t>
            </a:r>
            <a:r>
              <a:rPr lang="en-US" altLang="ja-JP" b="1" dirty="0">
                <a:solidFill>
                  <a:schemeClr val="accent4">
                    <a:lumMod val="50000"/>
                  </a:schemeClr>
                </a:solidFill>
              </a:rPr>
              <a:t>0</a:t>
            </a:r>
            <a:r>
              <a:rPr lang="en-US" altLang="ja-JP" b="1" dirty="0" smtClean="0">
                <a:solidFill>
                  <a:schemeClr val="accent4">
                    <a:lumMod val="50000"/>
                  </a:schemeClr>
                </a:solidFill>
              </a:rPr>
              <a:t>0</a:t>
            </a:r>
            <a:r>
              <a:rPr lang="ja-JP" altLang="en-US" b="1" dirty="0" smtClean="0">
                <a:solidFill>
                  <a:schemeClr val="accent4">
                    <a:lumMod val="50000"/>
                  </a:schemeClr>
                </a:solidFill>
              </a:rPr>
              <a:t>～</a:t>
            </a:r>
            <a:r>
              <a:rPr lang="en-US" altLang="ja-JP" b="1" dirty="0">
                <a:solidFill>
                  <a:schemeClr val="accent4">
                    <a:lumMod val="50000"/>
                  </a:schemeClr>
                </a:solidFill>
              </a:rPr>
              <a:t> </a:t>
            </a:r>
            <a:r>
              <a:rPr lang="en-US" altLang="ja-JP" b="1" dirty="0" smtClean="0">
                <a:solidFill>
                  <a:schemeClr val="accent4">
                    <a:lumMod val="50000"/>
                  </a:schemeClr>
                </a:solidFill>
              </a:rPr>
              <a:t>18</a:t>
            </a:r>
            <a:r>
              <a:rPr lang="ja-JP" altLang="en-US" b="1" dirty="0" smtClean="0">
                <a:solidFill>
                  <a:schemeClr val="accent4">
                    <a:lumMod val="50000"/>
                  </a:schemeClr>
                </a:solidFill>
              </a:rPr>
              <a:t>：</a:t>
            </a:r>
            <a:r>
              <a:rPr lang="en-US" altLang="ja-JP" b="1" dirty="0">
                <a:solidFill>
                  <a:schemeClr val="accent4">
                    <a:lumMod val="50000"/>
                  </a:schemeClr>
                </a:solidFill>
              </a:rPr>
              <a:t>3</a:t>
            </a:r>
            <a:r>
              <a:rPr lang="en-US" altLang="ja-JP" b="1" dirty="0" smtClean="0">
                <a:solidFill>
                  <a:schemeClr val="accent4">
                    <a:lumMod val="50000"/>
                  </a:schemeClr>
                </a:solidFill>
              </a:rPr>
              <a:t>0</a:t>
            </a:r>
          </a:p>
          <a:p>
            <a:pPr algn="ctr"/>
            <a:r>
              <a:rPr lang="ja-JP" altLang="en-US" b="1" dirty="0" smtClean="0">
                <a:solidFill>
                  <a:schemeClr val="accent4">
                    <a:lumMod val="50000"/>
                  </a:schemeClr>
                </a:solidFill>
              </a:rPr>
              <a:t>場所：創薬科学研究館２階　講義室</a:t>
            </a:r>
            <a:endParaRPr lang="en-US" altLang="ja-JP" b="1" dirty="0" smtClean="0">
              <a:solidFill>
                <a:schemeClr val="accent4">
                  <a:lumMod val="50000"/>
                </a:schemeClr>
              </a:solidFill>
            </a:endParaRPr>
          </a:p>
          <a:p>
            <a:pPr algn="ctr"/>
            <a:r>
              <a:rPr lang="ja-JP" altLang="en-US" b="1" dirty="0" smtClean="0">
                <a:solidFill>
                  <a:schemeClr val="accent4">
                    <a:lumMod val="50000"/>
                  </a:schemeClr>
                </a:solidFill>
              </a:rPr>
              <a:t>対象：大学院生</a:t>
            </a:r>
            <a:endParaRPr lang="en-US" altLang="ja-JP" b="1" dirty="0" smtClean="0">
              <a:solidFill>
                <a:schemeClr val="accent4">
                  <a:lumMod val="50000"/>
                </a:schemeClr>
              </a:solidFill>
            </a:endParaRPr>
          </a:p>
        </p:txBody>
      </p:sp>
      <p:sp>
        <p:nvSpPr>
          <p:cNvPr id="8" name="テキスト ボックス 7"/>
          <p:cNvSpPr txBox="1"/>
          <p:nvPr/>
        </p:nvSpPr>
        <p:spPr>
          <a:xfrm>
            <a:off x="44624" y="520841"/>
            <a:ext cx="6713705" cy="707886"/>
          </a:xfrm>
          <a:prstGeom prst="rect">
            <a:avLst/>
          </a:prstGeom>
          <a:noFill/>
        </p:spPr>
        <p:txBody>
          <a:bodyPr wrap="square" rtlCol="0">
            <a:spAutoFit/>
          </a:bodyPr>
          <a:lstStyle/>
          <a:p>
            <a:pPr algn="ct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第</a:t>
            </a:r>
            <a:r>
              <a:rPr kumimoji="1" lang="en-US" altLang="ja-JP"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85</a:t>
            </a: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回 </a:t>
            </a: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創薬科学セミナー</a:t>
            </a:r>
            <a:endParaRPr kumimoji="1" lang="ja-JP" altLang="en-US" sz="4000" dirty="0">
              <a:ln w="18415" cmpd="sng">
                <a:noFill/>
                <a:prstDash val="solid"/>
              </a:ln>
              <a:solidFill>
                <a:srgbClr val="FFFFFF"/>
              </a:solidFill>
              <a:effectLst>
                <a:glow rad="203200">
                  <a:schemeClr val="accent4">
                    <a:lumMod val="50000"/>
                    <a:alpha val="58000"/>
                  </a:schemeClr>
                </a:glow>
              </a:effectLst>
              <a:ea typeface="HGP創英角ｺﾞｼｯｸUB" pitchFamily="50" charset="-128"/>
            </a:endParaRPr>
          </a:p>
        </p:txBody>
      </p:sp>
      <p:sp>
        <p:nvSpPr>
          <p:cNvPr id="10" name="テキスト ボックス 9"/>
          <p:cNvSpPr txBox="1"/>
          <p:nvPr/>
        </p:nvSpPr>
        <p:spPr>
          <a:xfrm>
            <a:off x="89194" y="35496"/>
            <a:ext cx="6237312" cy="461665"/>
          </a:xfrm>
          <a:prstGeom prst="rect">
            <a:avLst/>
          </a:prstGeom>
          <a:noFill/>
        </p:spPr>
        <p:txBody>
          <a:bodyPr wrap="square" rtlCol="0">
            <a:spAutoFit/>
          </a:bodyPr>
          <a:lstStyle/>
          <a:p>
            <a:pPr algn="ctr"/>
            <a:r>
              <a:rPr kumimoji="1" lang="ja-JP" altLang="en-US" sz="2400" dirty="0" smtClean="0">
                <a:ln w="18415" cmpd="sng">
                  <a:noFill/>
                  <a:prstDash val="solid"/>
                </a:ln>
                <a:solidFill>
                  <a:srgbClr val="FFFFFF"/>
                </a:solidFill>
                <a:effectLst>
                  <a:glow rad="139700">
                    <a:schemeClr val="accent4">
                      <a:satMod val="175000"/>
                      <a:alpha val="40000"/>
                    </a:schemeClr>
                  </a:glow>
                  <a:outerShdw blurRad="38100" dist="38100" dir="2700000" algn="tl">
                    <a:srgbClr val="000000">
                      <a:alpha val="43137"/>
                    </a:srgbClr>
                  </a:outerShdw>
                </a:effectLst>
              </a:rPr>
              <a:t>名古屋大学　大学院 創薬科学研究科   主催</a:t>
            </a:r>
            <a:endParaRPr kumimoji="1" lang="ja-JP" altLang="en-US" sz="2400" dirty="0">
              <a:ln w="18415" cmpd="sng">
                <a:noFill/>
                <a:prstDash val="solid"/>
              </a:ln>
              <a:solidFill>
                <a:srgbClr val="FFFFFF"/>
              </a:solidFill>
              <a:effectLst>
                <a:glow rad="139700">
                  <a:schemeClr val="accent4">
                    <a:satMod val="175000"/>
                    <a:alpha val="40000"/>
                  </a:schemeClr>
                </a:glow>
                <a:outerShdw blurRad="38100" dist="38100" dir="2700000" algn="tl">
                  <a:srgbClr val="000000">
                    <a:alpha val="43137"/>
                  </a:srgbClr>
                </a:outerShdw>
              </a:effectLst>
            </a:endParaRPr>
          </a:p>
        </p:txBody>
      </p:sp>
      <p:sp>
        <p:nvSpPr>
          <p:cNvPr id="20" name="テキスト ボックス 19"/>
          <p:cNvSpPr txBox="1"/>
          <p:nvPr/>
        </p:nvSpPr>
        <p:spPr>
          <a:xfrm>
            <a:off x="245977" y="2310990"/>
            <a:ext cx="6622701" cy="1877437"/>
          </a:xfrm>
          <a:prstGeom prst="rect">
            <a:avLst/>
          </a:prstGeom>
          <a:noFill/>
        </p:spPr>
        <p:txBody>
          <a:bodyPr wrap="square" rtlCol="0">
            <a:spAutoFit/>
          </a:bodyPr>
          <a:lstStyle/>
          <a:p>
            <a:r>
              <a:rPr lang="ja-JP" altLang="en-US" sz="2000" b="1" dirty="0" smtClean="0">
                <a:ea typeface="HGP創英角ｺﾞｼｯｸUB" pitchFamily="50" charset="-128"/>
              </a:rPr>
              <a:t>講演タイトル：</a:t>
            </a:r>
            <a:endParaRPr lang="en-US" altLang="ja-JP" sz="2000" b="1" dirty="0" smtClean="0">
              <a:ea typeface="HGP創英角ｺﾞｼｯｸUB" pitchFamily="50" charset="-128"/>
            </a:endParaRPr>
          </a:p>
          <a:p>
            <a:r>
              <a:rPr lang="en-US" altLang="ja-JP" b="1" dirty="0" smtClean="0"/>
              <a:t>『</a:t>
            </a:r>
            <a:r>
              <a:rPr lang="ja-JP" altLang="en-US" b="1" dirty="0"/>
              <a:t>シングルセル・インフォマティクスによる細胞機能の</a:t>
            </a:r>
            <a:r>
              <a:rPr lang="ja-JP" altLang="en-US" b="1" dirty="0" smtClean="0"/>
              <a:t>理解</a:t>
            </a:r>
            <a:r>
              <a:rPr lang="en-US" altLang="ja-JP" b="1" dirty="0" smtClean="0"/>
              <a:t>』</a:t>
            </a:r>
          </a:p>
          <a:p>
            <a:endParaRPr lang="en-US" altLang="ja-JP" b="1" dirty="0" smtClean="0"/>
          </a:p>
          <a:p>
            <a:r>
              <a:rPr lang="ja-JP" altLang="en-US" sz="2000" b="1" dirty="0" smtClean="0">
                <a:ea typeface="HGP創英角ｺﾞｼｯｸUB" pitchFamily="50" charset="-128"/>
              </a:rPr>
              <a:t>講師：　</a:t>
            </a:r>
            <a:r>
              <a:rPr lang="ja-JP" altLang="en-US" sz="2000" b="1" dirty="0">
                <a:ea typeface="HGP創英角ｺﾞｼｯｸUB" pitchFamily="50" charset="-128"/>
              </a:rPr>
              <a:t>　</a:t>
            </a:r>
            <a:r>
              <a:rPr lang="ja-JP" altLang="en-US" sz="2000" dirty="0"/>
              <a:t>尾崎 遼</a:t>
            </a:r>
            <a:endParaRPr lang="en-US" altLang="ja-JP" sz="2000" dirty="0" smtClean="0"/>
          </a:p>
          <a:p>
            <a:r>
              <a:rPr lang="ja-JP" altLang="en-US" sz="2000" dirty="0" smtClean="0"/>
              <a:t>筑波</a:t>
            </a:r>
            <a:r>
              <a:rPr lang="ja-JP" altLang="en-US" sz="2000" dirty="0"/>
              <a:t>大学 医学医療系 生命医</a:t>
            </a:r>
            <a:r>
              <a:rPr lang="ja-JP" altLang="en-US" sz="2000" dirty="0" smtClean="0"/>
              <a:t>科学域　准教授</a:t>
            </a:r>
            <a:endParaRPr lang="en-US" altLang="ja-JP" sz="2000" dirty="0"/>
          </a:p>
          <a:p>
            <a:r>
              <a:rPr lang="ja-JP" altLang="en-US" sz="2000" dirty="0" smtClean="0"/>
              <a:t>（併任）筑波</a:t>
            </a:r>
            <a:r>
              <a:rPr lang="ja-JP" altLang="en-US" sz="2000" dirty="0"/>
              <a:t>大学 人工知能科学センター</a:t>
            </a:r>
            <a:r>
              <a:rPr lang="en-US" altLang="ja-JP" sz="2000" b="1" dirty="0" smtClean="0"/>
              <a:t> </a:t>
            </a:r>
            <a:endParaRPr lang="ja-JP" altLang="ja-JP" sz="2000" b="1" dirty="0"/>
          </a:p>
        </p:txBody>
      </p:sp>
      <p:pic>
        <p:nvPicPr>
          <p:cNvPr id="1030" name="Picture 6"/>
          <p:cNvPicPr>
            <a:picLocks noChangeAspect="1" noChangeArrowheads="1"/>
          </p:cNvPicPr>
          <p:nvPr/>
        </p:nvPicPr>
        <p:blipFill>
          <a:blip r:embed="rId4" cstate="print">
            <a:duotone>
              <a:schemeClr val="accent5">
                <a:shade val="45000"/>
                <a:satMod val="135000"/>
              </a:schemeClr>
              <a:prstClr val="white"/>
            </a:duotone>
          </a:blip>
          <a:srcRect/>
          <a:stretch>
            <a:fillRect/>
          </a:stretch>
        </p:blipFill>
        <p:spPr bwMode="auto">
          <a:xfrm>
            <a:off x="72008" y="7293790"/>
            <a:ext cx="1196752" cy="1795264"/>
          </a:xfrm>
          <a:prstGeom prst="rect">
            <a:avLst/>
          </a:prstGeom>
          <a:noFill/>
          <a:ln w="9525">
            <a:noFill/>
            <a:miter lim="800000"/>
            <a:headEnd/>
            <a:tailEnd/>
          </a:ln>
          <a:effectLst>
            <a:softEdge rad="127000"/>
          </a:effectLst>
        </p:spPr>
      </p:pic>
      <p:pic>
        <p:nvPicPr>
          <p:cNvPr id="1028" name="Picture 4" descr="名古屋大学大学院 創薬科学研究科 基盤創薬学専攻">
            <a:hlinkClick r:id="rId5"/>
          </p:cNvPr>
          <p:cNvPicPr>
            <a:picLocks noChangeAspect="1" noChangeArrowheads="1"/>
          </p:cNvPicPr>
          <p:nvPr/>
        </p:nvPicPr>
        <p:blipFill>
          <a:blip r:embed="rId6" cstate="print"/>
          <a:srcRect/>
          <a:stretch>
            <a:fillRect/>
          </a:stretch>
        </p:blipFill>
        <p:spPr bwMode="auto">
          <a:xfrm>
            <a:off x="2660323" y="8702214"/>
            <a:ext cx="4176464" cy="411319"/>
          </a:xfrm>
          <a:prstGeom prst="rect">
            <a:avLst/>
          </a:prstGeom>
          <a:noFill/>
        </p:spPr>
      </p:pic>
      <p:sp>
        <p:nvSpPr>
          <p:cNvPr id="11" name="正方形/長方形 10"/>
          <p:cNvSpPr/>
          <p:nvPr/>
        </p:nvSpPr>
        <p:spPr>
          <a:xfrm>
            <a:off x="591224" y="4712464"/>
            <a:ext cx="5812665" cy="1569660"/>
          </a:xfrm>
          <a:prstGeom prst="rect">
            <a:avLst/>
          </a:prstGeom>
          <a:solidFill>
            <a:schemeClr val="bg1"/>
          </a:solidFill>
          <a:effectLst>
            <a:softEdge rad="127000"/>
          </a:effectLst>
        </p:spPr>
        <p:txBody>
          <a:bodyPr wrap="square">
            <a:spAutoFit/>
          </a:bodyPr>
          <a:lstStyle/>
          <a:p>
            <a:r>
              <a:rPr lang="ja-JP" altLang="en-US" sz="1200" dirty="0" smtClean="0"/>
              <a:t>（</a:t>
            </a:r>
            <a:r>
              <a:rPr lang="en-US" altLang="ja-JP" sz="1200" dirty="0"/>
              <a:t>Abstract</a:t>
            </a:r>
            <a:r>
              <a:rPr lang="ja-JP" altLang="en-US" sz="1200" dirty="0" smtClean="0"/>
              <a:t>）</a:t>
            </a:r>
            <a:endParaRPr lang="en-US" altLang="ja-JP" sz="1200" dirty="0" smtClean="0"/>
          </a:p>
          <a:p>
            <a:r>
              <a:rPr lang="ja-JP" altLang="en-US" sz="1200" dirty="0"/>
              <a:t>細胞型や細胞状態といった細胞の非遺伝的不均一性は、個体発生、生体機能の維持、疾患に重要である。このような細胞不均一性を計測する手段として、個々の細胞の遺伝子発現を網羅的に計測するシングルセル</a:t>
            </a:r>
            <a:r>
              <a:rPr lang="en-US" altLang="ja-JP" sz="1200" dirty="0"/>
              <a:t>RNA</a:t>
            </a:r>
            <a:r>
              <a:rPr lang="ja-JP" altLang="en-US" sz="1200" dirty="0"/>
              <a:t>シーケンス（</a:t>
            </a:r>
            <a:r>
              <a:rPr lang="en-US" altLang="ja-JP" sz="1200" dirty="0" err="1"/>
              <a:t>scRNA-seq</a:t>
            </a:r>
            <a:r>
              <a:rPr lang="ja-JP" altLang="en-US" sz="1200" dirty="0"/>
              <a:t>）法がある。実は、</a:t>
            </a:r>
            <a:r>
              <a:rPr lang="en-US" altLang="ja-JP" sz="1200" dirty="0" err="1"/>
              <a:t>scRNA-seq</a:t>
            </a:r>
            <a:r>
              <a:rPr lang="ja-JP" altLang="en-US" sz="1200" dirty="0"/>
              <a:t>のデータは既存の</a:t>
            </a:r>
            <a:r>
              <a:rPr lang="en-US" altLang="ja-JP" sz="1200" dirty="0"/>
              <a:t>RNA-</a:t>
            </a:r>
            <a:r>
              <a:rPr lang="en-US" altLang="ja-JP" sz="1200" dirty="0" err="1"/>
              <a:t>seq</a:t>
            </a:r>
            <a:r>
              <a:rPr lang="ja-JP" altLang="en-US" sz="1200" dirty="0"/>
              <a:t>とは異なる方法論・情報技術を適用することで、多様な生物学的解釈を引き出すことができる。本セミナーでは、自身の研究を紹介しつつ、シングルセルのためのインフォマティクスについて俯瞰するとともに、創薬研究への応用可能性についても議論する。</a:t>
            </a:r>
            <a:endParaRPr lang="ja-JP" altLang="ja-JP" sz="1200" dirty="0"/>
          </a:p>
        </p:txBody>
      </p:sp>
      <p:sp>
        <p:nvSpPr>
          <p:cNvPr id="3" name="正方形/長方形 2"/>
          <p:cNvSpPr/>
          <p:nvPr/>
        </p:nvSpPr>
        <p:spPr>
          <a:xfrm>
            <a:off x="1890801" y="8460432"/>
            <a:ext cx="5400600" cy="307777"/>
          </a:xfrm>
          <a:prstGeom prst="rect">
            <a:avLst/>
          </a:prstGeom>
        </p:spPr>
        <p:txBody>
          <a:bodyPr wrap="square">
            <a:spAutoFit/>
          </a:bodyPr>
          <a:lstStyle/>
          <a:p>
            <a:pPr lvl="0"/>
            <a:r>
              <a:rPr lang="ja-JP" altLang="en-US" sz="1400" b="1" dirty="0">
                <a:solidFill>
                  <a:srgbClr val="8064A2">
                    <a:lumMod val="50000"/>
                  </a:srgbClr>
                </a:solidFill>
              </a:rPr>
              <a:t>企画： 創薬科学研究科 加藤竜司 （</a:t>
            </a:r>
            <a:r>
              <a:rPr lang="en-US" altLang="ja-JP" sz="1400" b="1" dirty="0" err="1" smtClean="0">
                <a:solidFill>
                  <a:srgbClr val="8064A2">
                    <a:lumMod val="50000"/>
                  </a:srgbClr>
                </a:solidFill>
              </a:rPr>
              <a:t>kato-r@ps.nagoya-u.ac.jp</a:t>
            </a:r>
            <a:r>
              <a:rPr lang="en-US" altLang="ja-JP" sz="1400" b="1" dirty="0">
                <a:solidFill>
                  <a:srgbClr val="8064A2">
                    <a:lumMod val="50000"/>
                  </a:srgbClr>
                </a:solidFill>
              </a:rPr>
              <a:t>)</a:t>
            </a:r>
            <a:endParaRPr lang="ja-JP" altLang="en-US" sz="1400" b="1" dirty="0">
              <a:solidFill>
                <a:srgbClr val="8064A2">
                  <a:lumMod val="50000"/>
                </a:srgbClr>
              </a:solidFill>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7361" y="59220"/>
            <a:ext cx="590004" cy="437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529762" y="6816736"/>
            <a:ext cx="6055130" cy="1477328"/>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ja-JP" altLang="en-US" b="1" spc="50" dirty="0" smtClean="0">
                <a:ln w="11430"/>
                <a:solidFill>
                  <a:srgbClr val="FF0000"/>
                </a:solidFill>
              </a:rPr>
              <a:t>今後のライフ裸子エンス研究を牽引する一つの技術として</a:t>
            </a:r>
            <a:endParaRPr lang="en-US" altLang="ja-JP" b="1" spc="50" dirty="0" smtClean="0">
              <a:ln w="11430"/>
              <a:solidFill>
                <a:srgbClr val="FF0000"/>
              </a:solidFill>
            </a:endParaRPr>
          </a:p>
          <a:p>
            <a:pPr lvl="0" algn="ctr"/>
            <a:r>
              <a:rPr lang="ja-JP" altLang="en-US" b="1" spc="50" dirty="0" smtClean="0">
                <a:ln w="11430"/>
                <a:solidFill>
                  <a:srgbClr val="FF0000"/>
                </a:solidFill>
              </a:rPr>
              <a:t>シングルセル解析とその理解は</a:t>
            </a:r>
            <a:endParaRPr lang="en-US" altLang="ja-JP" b="1" spc="50" dirty="0" smtClean="0">
              <a:ln w="11430"/>
              <a:solidFill>
                <a:srgbClr val="FF0000"/>
              </a:solidFill>
            </a:endParaRPr>
          </a:p>
          <a:p>
            <a:pPr lvl="0" algn="ctr"/>
            <a:r>
              <a:rPr lang="ja-JP" altLang="en-US" b="1" spc="50" dirty="0" smtClean="0">
                <a:ln w="11430"/>
                <a:solidFill>
                  <a:srgbClr val="FF0000"/>
                </a:solidFill>
              </a:rPr>
              <a:t>重要なトピックです。</a:t>
            </a:r>
            <a:endParaRPr lang="en-US" altLang="ja-JP" b="1" spc="50" dirty="0" smtClean="0">
              <a:ln w="11430"/>
              <a:solidFill>
                <a:srgbClr val="FF0000"/>
              </a:solidFill>
            </a:endParaRPr>
          </a:p>
          <a:p>
            <a:pPr lvl="0" algn="ctr"/>
            <a:r>
              <a:rPr lang="ja-JP" altLang="en-US" b="1" spc="50" dirty="0" smtClean="0">
                <a:ln w="11430"/>
                <a:solidFill>
                  <a:srgbClr val="FF0000"/>
                </a:solidFill>
              </a:rPr>
              <a:t>是非このチャンスにこの分野の可能性について</a:t>
            </a:r>
            <a:endParaRPr lang="en-US" altLang="ja-JP" b="1" spc="50" dirty="0" smtClean="0">
              <a:ln w="11430"/>
              <a:solidFill>
                <a:srgbClr val="FF0000"/>
              </a:solidFill>
            </a:endParaRPr>
          </a:p>
          <a:p>
            <a:pPr lvl="0" algn="ctr"/>
            <a:r>
              <a:rPr lang="ja-JP" altLang="en-US" b="1" spc="50" dirty="0" smtClean="0">
                <a:ln w="11430"/>
                <a:solidFill>
                  <a:srgbClr val="FF0000"/>
                </a:solidFill>
              </a:rPr>
              <a:t>学びましょう！</a:t>
            </a:r>
            <a:endParaRPr lang="en-US" altLang="ja-JP" b="1" spc="50" dirty="0" smtClean="0">
              <a:ln w="11430"/>
              <a:solidFill>
                <a:srgbClr val="FF0000"/>
              </a:solidFill>
            </a:endParaRPr>
          </a:p>
        </p:txBody>
      </p:sp>
      <p:sp>
        <p:nvSpPr>
          <p:cNvPr id="2" name="正方形/長方形 1"/>
          <p:cNvSpPr/>
          <p:nvPr/>
        </p:nvSpPr>
        <p:spPr>
          <a:xfrm>
            <a:off x="1812717" y="2116732"/>
            <a:ext cx="3200459" cy="19549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先端薬科学特論：単位認定講義</a:t>
            </a:r>
            <a:endParaRPr kumimoji="1" lang="ja-JP" altLang="en-US" sz="1400" dirty="0">
              <a:solidFill>
                <a:schemeClr val="tx1"/>
              </a:solidFill>
            </a:endParaRPr>
          </a:p>
        </p:txBody>
      </p:sp>
    </p:spTree>
    <p:extLst>
      <p:ext uri="{BB962C8B-B14F-4D97-AF65-F5344CB8AC3E}">
        <p14:creationId xmlns:p14="http://schemas.microsoft.com/office/powerpoint/2010/main" val="1704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5610</TotalTime>
  <Words>236</Words>
  <Application>Microsoft Office PowerPoint</Application>
  <PresentationFormat>画面に合わせる (4:3)</PresentationFormat>
  <Paragraphs>20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dc:creator>
  <cp:lastModifiedBy>ryuji</cp:lastModifiedBy>
  <cp:revision>56</cp:revision>
  <dcterms:created xsi:type="dcterms:W3CDTF">2012-03-24T06:33:59Z</dcterms:created>
  <dcterms:modified xsi:type="dcterms:W3CDTF">2018-09-12T12:18:14Z</dcterms:modified>
</cp:coreProperties>
</file>