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144000" type="screen4x3"/>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3042" y="108"/>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650E9B3-DBE7-4F26-A8A2-16DD3F096C01}" type="datetimeFigureOut">
              <a:rPr kumimoji="1" lang="ja-JP" altLang="en-US" smtClean="0"/>
              <a:pPr/>
              <a:t>2018/6/4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430361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650E9B3-DBE7-4F26-A8A2-16DD3F096C01}" type="datetimeFigureOut">
              <a:rPr kumimoji="1" lang="ja-JP" altLang="en-US" smtClean="0"/>
              <a:pPr/>
              <a:t>2018/6/4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2291306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5" y="488951"/>
            <a:ext cx="3357563" cy="1040130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650E9B3-DBE7-4F26-A8A2-16DD3F096C01}" type="datetimeFigureOut">
              <a:rPr kumimoji="1" lang="ja-JP" altLang="en-US" smtClean="0"/>
              <a:pPr/>
              <a:t>2018/6/4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1782957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650E9B3-DBE7-4F26-A8A2-16DD3F096C01}" type="datetimeFigureOut">
              <a:rPr kumimoji="1" lang="ja-JP" altLang="en-US" smtClean="0"/>
              <a:pPr/>
              <a:t>2018/6/4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948643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650E9B3-DBE7-4F26-A8A2-16DD3F096C01}" type="datetimeFigureOut">
              <a:rPr kumimoji="1" lang="ja-JP" altLang="en-US" smtClean="0"/>
              <a:pPr/>
              <a:t>2018/6/4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4028505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650E9B3-DBE7-4F26-A8A2-16DD3F096C01}" type="datetimeFigureOut">
              <a:rPr kumimoji="1" lang="ja-JP" altLang="en-US" smtClean="0"/>
              <a:pPr/>
              <a:t>2018/6/4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3589627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650E9B3-DBE7-4F26-A8A2-16DD3F096C01}" type="datetimeFigureOut">
              <a:rPr kumimoji="1" lang="ja-JP" altLang="en-US" smtClean="0"/>
              <a:pPr/>
              <a:t>2018/6/4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1340149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650E9B3-DBE7-4F26-A8A2-16DD3F096C01}" type="datetimeFigureOut">
              <a:rPr kumimoji="1" lang="ja-JP" altLang="en-US" smtClean="0"/>
              <a:pPr/>
              <a:t>2018/6/4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2952458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650E9B3-DBE7-4F26-A8A2-16DD3F096C01}" type="datetimeFigureOut">
              <a:rPr kumimoji="1" lang="ja-JP" altLang="en-US" smtClean="0"/>
              <a:pPr/>
              <a:t>2018/6/4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416246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650E9B3-DBE7-4F26-A8A2-16DD3F096C01}" type="datetimeFigureOut">
              <a:rPr kumimoji="1" lang="ja-JP" altLang="en-US" smtClean="0"/>
              <a:pPr/>
              <a:t>2018/6/4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3014481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650E9B3-DBE7-4F26-A8A2-16DD3F096C01}" type="datetimeFigureOut">
              <a:rPr kumimoji="1" lang="ja-JP" altLang="en-US" smtClean="0"/>
              <a:pPr/>
              <a:t>2018/6/4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10374959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2650E9B3-DBE7-4F26-A8A2-16DD3F096C01}" type="datetimeFigureOut">
              <a:rPr kumimoji="1" lang="ja-JP" altLang="en-US" smtClean="0"/>
              <a:pPr/>
              <a:t>2018/6/4</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2275249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ps.nagoya-u.ac.jp/"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26128" y="1052710"/>
            <a:ext cx="6421068" cy="1200329"/>
          </a:xfrm>
          <a:prstGeom prst="rect">
            <a:avLst/>
          </a:prstGeom>
          <a:solidFill>
            <a:schemeClr val="bg1">
              <a:alpha val="50000"/>
            </a:schemeClr>
          </a:solid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lnSpc>
                <a:spcPct val="150000"/>
              </a:lnSpc>
            </a:pPr>
            <a:r>
              <a:rPr lang="ja-JP" altLang="en-US" sz="2400" b="1" spc="50" dirty="0" smtClean="0">
                <a:ln w="11430"/>
                <a:solidFill>
                  <a:schemeClr val="accent5">
                    <a:lumMod val="50000"/>
                  </a:schemeClr>
                </a:solidFill>
                <a:latin typeface="Impact" pitchFamily="34" charset="0"/>
              </a:rPr>
              <a:t>日時：２０１８年７月１３日（金曜日）</a:t>
            </a:r>
            <a:r>
              <a:rPr lang="ja-JP" altLang="en-US" sz="2000" b="1" spc="50" dirty="0" smtClean="0">
                <a:ln w="11430"/>
                <a:solidFill>
                  <a:schemeClr val="accent5">
                    <a:lumMod val="50000"/>
                  </a:schemeClr>
                </a:solidFill>
                <a:latin typeface="Impact" pitchFamily="34" charset="0"/>
              </a:rPr>
              <a:t> </a:t>
            </a:r>
            <a:r>
              <a:rPr lang="en-US" altLang="ja-JP" sz="2000" b="1" spc="50" dirty="0" smtClean="0">
                <a:ln w="11430"/>
                <a:solidFill>
                  <a:schemeClr val="accent5">
                    <a:lumMod val="50000"/>
                  </a:schemeClr>
                </a:solidFill>
                <a:latin typeface="Impact" pitchFamily="34" charset="0"/>
              </a:rPr>
              <a:t>17</a:t>
            </a:r>
            <a:r>
              <a:rPr lang="ja-JP" altLang="en-US" sz="2000" b="1" spc="50" dirty="0" smtClean="0">
                <a:ln w="11430"/>
                <a:solidFill>
                  <a:schemeClr val="accent5">
                    <a:lumMod val="50000"/>
                  </a:schemeClr>
                </a:solidFill>
                <a:latin typeface="Impact" pitchFamily="34" charset="0"/>
              </a:rPr>
              <a:t>：</a:t>
            </a:r>
            <a:r>
              <a:rPr lang="en-US" altLang="ja-JP" sz="2000" b="1" spc="50" dirty="0">
                <a:ln w="11430"/>
                <a:solidFill>
                  <a:schemeClr val="accent5">
                    <a:lumMod val="50000"/>
                  </a:schemeClr>
                </a:solidFill>
                <a:latin typeface="Impact" pitchFamily="34" charset="0"/>
              </a:rPr>
              <a:t>00</a:t>
            </a:r>
            <a:r>
              <a:rPr lang="ja-JP" altLang="en-US" sz="2000" b="1" spc="50" dirty="0" smtClean="0">
                <a:ln w="11430"/>
                <a:solidFill>
                  <a:schemeClr val="accent5">
                    <a:lumMod val="50000"/>
                  </a:schemeClr>
                </a:solidFill>
                <a:latin typeface="Impact" pitchFamily="34" charset="0"/>
              </a:rPr>
              <a:t>～</a:t>
            </a:r>
            <a:r>
              <a:rPr lang="en-US" altLang="ja-JP" sz="2000" b="1" spc="50" dirty="0" smtClean="0">
                <a:ln w="11430"/>
                <a:solidFill>
                  <a:schemeClr val="accent5">
                    <a:lumMod val="50000"/>
                  </a:schemeClr>
                </a:solidFill>
                <a:latin typeface="Impact" pitchFamily="34" charset="0"/>
              </a:rPr>
              <a:t>18</a:t>
            </a:r>
            <a:r>
              <a:rPr lang="ja-JP" altLang="en-US" sz="2000" b="1" spc="50" dirty="0" smtClean="0">
                <a:ln w="11430"/>
                <a:solidFill>
                  <a:schemeClr val="accent5">
                    <a:lumMod val="50000"/>
                  </a:schemeClr>
                </a:solidFill>
                <a:latin typeface="Impact" pitchFamily="34" charset="0"/>
              </a:rPr>
              <a:t>：</a:t>
            </a:r>
            <a:r>
              <a:rPr lang="en-US" altLang="ja-JP" sz="2000" b="1" spc="50" dirty="0" smtClean="0">
                <a:ln w="11430"/>
                <a:solidFill>
                  <a:schemeClr val="accent5">
                    <a:lumMod val="50000"/>
                  </a:schemeClr>
                </a:solidFill>
                <a:latin typeface="Impact" pitchFamily="34" charset="0"/>
              </a:rPr>
              <a:t>30</a:t>
            </a:r>
            <a:r>
              <a:rPr lang="ja-JP" altLang="en-US" sz="2000" b="1" spc="50" dirty="0" smtClean="0">
                <a:ln w="11430"/>
                <a:solidFill>
                  <a:schemeClr val="accent5">
                    <a:lumMod val="50000"/>
                  </a:schemeClr>
                </a:solidFill>
                <a:latin typeface="Impact" pitchFamily="34" charset="0"/>
              </a:rPr>
              <a:t>　</a:t>
            </a:r>
            <a:r>
              <a:rPr lang="ja-JP" altLang="en-US" sz="2400" b="1" spc="50" dirty="0" smtClean="0">
                <a:ln w="11430"/>
                <a:solidFill>
                  <a:schemeClr val="accent5">
                    <a:lumMod val="50000"/>
                  </a:schemeClr>
                </a:solidFill>
                <a:latin typeface="Impact" pitchFamily="34" charset="0"/>
              </a:rPr>
              <a:t>　　場所： 創薬科学研究館</a:t>
            </a:r>
            <a:r>
              <a:rPr lang="ja-JP" altLang="en-US" sz="2400" b="1" spc="50" dirty="0">
                <a:ln w="11430"/>
                <a:solidFill>
                  <a:schemeClr val="accent5">
                    <a:lumMod val="50000"/>
                  </a:schemeClr>
                </a:solidFill>
                <a:latin typeface="Impact" pitchFamily="34" charset="0"/>
              </a:rPr>
              <a:t>　</a:t>
            </a:r>
            <a:r>
              <a:rPr lang="en-US" altLang="ja-JP" sz="2400" b="1" spc="50" dirty="0" smtClean="0">
                <a:ln w="11430"/>
                <a:solidFill>
                  <a:schemeClr val="accent5">
                    <a:lumMod val="50000"/>
                  </a:schemeClr>
                </a:solidFill>
                <a:latin typeface="Impact" pitchFamily="34" charset="0"/>
              </a:rPr>
              <a:t>2F</a:t>
            </a:r>
            <a:r>
              <a:rPr lang="ja-JP" altLang="en-US" sz="2400" b="1" spc="50" dirty="0">
                <a:ln w="11430"/>
                <a:solidFill>
                  <a:schemeClr val="accent5">
                    <a:lumMod val="50000"/>
                  </a:schemeClr>
                </a:solidFill>
                <a:latin typeface="Impact" pitchFamily="34" charset="0"/>
              </a:rPr>
              <a:t>　講義</a:t>
            </a:r>
            <a:r>
              <a:rPr lang="ja-JP" altLang="en-US" sz="2400" b="1" spc="50" dirty="0" smtClean="0">
                <a:ln w="11430"/>
                <a:solidFill>
                  <a:schemeClr val="accent5">
                    <a:lumMod val="50000"/>
                  </a:schemeClr>
                </a:solidFill>
                <a:latin typeface="Impact" pitchFamily="34" charset="0"/>
              </a:rPr>
              <a:t>室</a:t>
            </a:r>
            <a:endParaRPr lang="en-US" altLang="ja-JP" sz="2400" b="1" spc="50" dirty="0" smtClean="0">
              <a:ln w="11430"/>
              <a:solidFill>
                <a:schemeClr val="accent5">
                  <a:lumMod val="50000"/>
                </a:schemeClr>
              </a:solidFill>
              <a:latin typeface="Impact" pitchFamily="34" charset="0"/>
            </a:endParaRPr>
          </a:p>
        </p:txBody>
      </p:sp>
      <p:sp>
        <p:nvSpPr>
          <p:cNvPr id="8" name="テキスト ボックス 7"/>
          <p:cNvSpPr txBox="1"/>
          <p:nvPr/>
        </p:nvSpPr>
        <p:spPr>
          <a:xfrm>
            <a:off x="269572" y="208897"/>
            <a:ext cx="6489036" cy="646331"/>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kumimoji="1" lang="ja-JP" altLang="en-US" sz="3600" b="1" spc="50" dirty="0" smtClean="0">
                <a:ln w="9525">
                  <a:solidFill>
                    <a:schemeClr val="bg1"/>
                  </a:solidFill>
                </a:ln>
                <a:solidFill>
                  <a:schemeClr val="accent4">
                    <a:lumMod val="50000"/>
                  </a:schemeClr>
                </a:solidFill>
                <a:latin typeface="HGP創英角ｺﾞｼｯｸUB" pitchFamily="50" charset="-128"/>
                <a:ea typeface="HGP創英角ｺﾞｼｯｸUB" pitchFamily="50" charset="-128"/>
              </a:rPr>
              <a:t>第８０回　創薬科学セミナー</a:t>
            </a:r>
            <a:endParaRPr kumimoji="1" lang="ja-JP" altLang="en-US" sz="3600" b="1" spc="50" dirty="0">
              <a:ln w="9525">
                <a:solidFill>
                  <a:schemeClr val="bg1"/>
                </a:solidFill>
              </a:ln>
              <a:solidFill>
                <a:schemeClr val="accent4">
                  <a:lumMod val="50000"/>
                </a:schemeClr>
              </a:solidFill>
              <a:latin typeface="HGP創英角ｺﾞｼｯｸUB" pitchFamily="50" charset="-128"/>
              <a:ea typeface="HGP創英角ｺﾞｼｯｸUB" pitchFamily="50" charset="-128"/>
            </a:endParaRPr>
          </a:p>
        </p:txBody>
      </p:sp>
      <p:sp>
        <p:nvSpPr>
          <p:cNvPr id="20" name="テキスト ボックス 19"/>
          <p:cNvSpPr txBox="1"/>
          <p:nvPr/>
        </p:nvSpPr>
        <p:spPr>
          <a:xfrm>
            <a:off x="222884" y="2255619"/>
            <a:ext cx="6569968" cy="2000548"/>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ja-JP" altLang="en-US" sz="1600" b="1" spc="50" dirty="0" smtClean="0">
                <a:ln w="11430"/>
                <a:solidFill>
                  <a:schemeClr val="accent4">
                    <a:lumMod val="50000"/>
                  </a:schemeClr>
                </a:solidFill>
                <a:effectLst>
                  <a:outerShdw blurRad="76200" dist="50800" dir="5400000" algn="tl" rotWithShape="0">
                    <a:srgbClr val="000000">
                      <a:alpha val="65000"/>
                    </a:srgbClr>
                  </a:outerShdw>
                </a:effectLst>
                <a:latin typeface="HGP創英角ｺﾞｼｯｸUB" pitchFamily="50" charset="-128"/>
                <a:ea typeface="HGP創英角ｺﾞｼｯｸUB" pitchFamily="50" charset="-128"/>
              </a:rPr>
              <a:t>　　　　　　　　　</a:t>
            </a:r>
            <a:r>
              <a:rPr lang="ja-JP" altLang="en-US" sz="3200" b="1" spc="50" dirty="0" smtClean="0">
                <a:ln w="11430"/>
                <a:solidFill>
                  <a:schemeClr val="accent4">
                    <a:lumMod val="50000"/>
                  </a:schemeClr>
                </a:solidFill>
                <a:effectLst>
                  <a:outerShdw blurRad="76200" dist="50800" dir="5400000" algn="tl" rotWithShape="0">
                    <a:srgbClr val="000000">
                      <a:alpha val="65000"/>
                    </a:srgbClr>
                  </a:outerShdw>
                </a:effectLst>
                <a:latin typeface="HGP創英角ｺﾞｼｯｸUB" pitchFamily="50" charset="-128"/>
                <a:ea typeface="HGP創英角ｺﾞｼｯｸUB" pitchFamily="50" charset="-128"/>
              </a:rPr>
              <a:t>　</a:t>
            </a:r>
            <a:r>
              <a:rPr lang="ja-JP" altLang="en-US" sz="3200" spc="50" dirty="0">
                <a:ln w="11430"/>
                <a:solidFill>
                  <a:schemeClr val="accent4">
                    <a:lumMod val="50000"/>
                  </a:schemeClr>
                </a:solidFill>
                <a:latin typeface="HGP創英角ｺﾞｼｯｸUB" pitchFamily="50" charset="-128"/>
                <a:ea typeface="HGP創英角ｺﾞｼｯｸUB" pitchFamily="50" charset="-128"/>
              </a:rPr>
              <a:t>水野智博</a:t>
            </a:r>
            <a:r>
              <a:rPr lang="ja-JP" altLang="en-US" sz="3200" spc="50" dirty="0" smtClean="0">
                <a:ln w="11430"/>
                <a:solidFill>
                  <a:schemeClr val="accent4">
                    <a:lumMod val="50000"/>
                  </a:schemeClr>
                </a:solidFill>
                <a:latin typeface="HGP創英角ｺﾞｼｯｸUB" pitchFamily="50" charset="-128"/>
                <a:ea typeface="HGP創英角ｺﾞｼｯｸUB" pitchFamily="50" charset="-128"/>
              </a:rPr>
              <a:t>　先生</a:t>
            </a:r>
            <a:r>
              <a:rPr lang="ja-JP" altLang="en-US" sz="1600" b="1" spc="50" dirty="0" smtClean="0">
                <a:ln w="11430"/>
                <a:solidFill>
                  <a:schemeClr val="accent4">
                    <a:lumMod val="50000"/>
                  </a:schemeClr>
                </a:solidFill>
                <a:effectLst>
                  <a:outerShdw blurRad="76200" dist="50800" dir="5400000" algn="tl" rotWithShape="0">
                    <a:srgbClr val="000000">
                      <a:alpha val="65000"/>
                    </a:srgbClr>
                  </a:outerShdw>
                </a:effectLst>
                <a:latin typeface="HGP創英角ｺﾞｼｯｸUB" pitchFamily="50" charset="-128"/>
                <a:ea typeface="HGP創英角ｺﾞｼｯｸUB" pitchFamily="50" charset="-128"/>
              </a:rPr>
              <a:t>　　　</a:t>
            </a:r>
            <a:endParaRPr lang="en-US" altLang="ja-JP" sz="1600" b="1" spc="50" dirty="0" smtClean="0">
              <a:ln w="11430"/>
              <a:solidFill>
                <a:schemeClr val="accent4">
                  <a:lumMod val="50000"/>
                </a:schemeClr>
              </a:solidFill>
              <a:effectLst>
                <a:outerShdw blurRad="76200" dist="50800" dir="5400000" algn="tl" rotWithShape="0">
                  <a:srgbClr val="000000">
                    <a:alpha val="65000"/>
                  </a:srgbClr>
                </a:outerShdw>
              </a:effectLst>
              <a:latin typeface="HGP創英角ｺﾞｼｯｸUB" pitchFamily="50" charset="-128"/>
              <a:ea typeface="HGP創英角ｺﾞｼｯｸUB" pitchFamily="50" charset="-128"/>
            </a:endParaRPr>
          </a:p>
          <a:p>
            <a:endParaRPr lang="en-US" altLang="ja-JP" sz="2000" b="1" spc="50" dirty="0" smtClean="0">
              <a:ln w="11430"/>
              <a:solidFill>
                <a:schemeClr val="accent4">
                  <a:lumMod val="50000"/>
                </a:schemeClr>
              </a:solidFill>
              <a:effectLst>
                <a:outerShdw blurRad="76200" dist="50800" dir="5400000" algn="tl" rotWithShape="0">
                  <a:srgbClr val="000000">
                    <a:alpha val="65000"/>
                  </a:srgbClr>
                </a:outerShdw>
              </a:effectLst>
              <a:latin typeface="HGP創英角ｺﾞｼｯｸUB" pitchFamily="50" charset="-128"/>
              <a:ea typeface="HGP創英角ｺﾞｼｯｸUB" pitchFamily="50" charset="-128"/>
            </a:endParaRPr>
          </a:p>
          <a:p>
            <a:r>
              <a:rPr lang="en-US" altLang="ja-JP" sz="1600" b="1" spc="50" dirty="0" smtClean="0">
                <a:ln w="11430"/>
                <a:solidFill>
                  <a:schemeClr val="accent4">
                    <a:lumMod val="50000"/>
                  </a:schemeClr>
                </a:solidFill>
                <a:effectLst>
                  <a:outerShdw blurRad="76200" dist="50800" dir="5400000" algn="tl" rotWithShape="0">
                    <a:srgbClr val="000000">
                      <a:alpha val="65000"/>
                    </a:srgbClr>
                  </a:outerShdw>
                </a:effectLst>
                <a:latin typeface="HGP創英角ｺﾞｼｯｸUB" pitchFamily="50" charset="-128"/>
                <a:ea typeface="HGP創英角ｺﾞｼｯｸUB" pitchFamily="50" charset="-128"/>
              </a:rPr>
              <a:t>  </a:t>
            </a:r>
            <a:r>
              <a:rPr lang="ja-JP" altLang="en-US" sz="1600" b="1" spc="50" dirty="0" smtClean="0">
                <a:ln w="11430"/>
                <a:solidFill>
                  <a:schemeClr val="accent4">
                    <a:lumMod val="50000"/>
                  </a:schemeClr>
                </a:solidFill>
                <a:effectLst>
                  <a:outerShdw blurRad="76200" dist="50800" dir="5400000" algn="tl" rotWithShape="0">
                    <a:srgbClr val="000000">
                      <a:alpha val="65000"/>
                    </a:srgbClr>
                  </a:outerShdw>
                </a:effectLst>
                <a:latin typeface="HGP創英角ｺﾞｼｯｸUB" pitchFamily="50" charset="-128"/>
                <a:ea typeface="HGP創英角ｺﾞｼｯｸUB" pitchFamily="50" charset="-128"/>
              </a:rPr>
              <a:t>　　</a:t>
            </a:r>
            <a:r>
              <a:rPr lang="ja-JP" altLang="en-US" sz="2400" dirty="0" smtClean="0"/>
              <a:t>名城大学　薬学部</a:t>
            </a:r>
            <a:r>
              <a:rPr lang="ja-JP" altLang="ja-JP" sz="2400" dirty="0"/>
              <a:t>　</a:t>
            </a:r>
            <a:r>
              <a:rPr lang="ja-JP" altLang="en-US" sz="2400" dirty="0" smtClean="0"/>
              <a:t>助教　</a:t>
            </a:r>
            <a:r>
              <a:rPr lang="ja-JP" altLang="en-US" sz="2000" dirty="0" smtClean="0"/>
              <a:t>（薬効解析学研究室）</a:t>
            </a:r>
            <a:endParaRPr lang="en-US" altLang="ja-JP" sz="2400" dirty="0" smtClean="0"/>
          </a:p>
          <a:p>
            <a:r>
              <a:rPr lang="ja-JP" altLang="en-US" sz="2400" dirty="0"/>
              <a:t>　</a:t>
            </a:r>
            <a:r>
              <a:rPr lang="ja-JP" altLang="en-US" sz="2400" dirty="0" smtClean="0"/>
              <a:t>　　　　　　　　</a:t>
            </a:r>
            <a:endParaRPr lang="en-US" altLang="ja-JP" sz="2400" dirty="0" smtClean="0"/>
          </a:p>
          <a:p>
            <a:r>
              <a:rPr lang="ja-JP" altLang="en-US" sz="2400" b="1" spc="50" dirty="0">
                <a:ln w="11430"/>
                <a:solidFill>
                  <a:schemeClr val="accent4">
                    <a:lumMod val="50000"/>
                  </a:schemeClr>
                </a:solidFill>
                <a:effectLst>
                  <a:outerShdw blurRad="76200" dist="50800" dir="5400000" algn="tl" rotWithShape="0">
                    <a:srgbClr val="000000">
                      <a:alpha val="65000"/>
                    </a:srgbClr>
                  </a:outerShdw>
                </a:effectLst>
                <a:latin typeface="HGP創英角ｺﾞｼｯｸUB" pitchFamily="50" charset="-128"/>
                <a:ea typeface="HGP創英角ｺﾞｼｯｸUB" pitchFamily="50" charset="-128"/>
              </a:rPr>
              <a:t>　</a:t>
            </a:r>
            <a:r>
              <a:rPr lang="ja-JP" altLang="en-US" sz="2400" b="1" spc="50" dirty="0" smtClean="0">
                <a:ln w="11430"/>
                <a:solidFill>
                  <a:schemeClr val="accent4">
                    <a:lumMod val="50000"/>
                  </a:schemeClr>
                </a:solidFill>
                <a:effectLst>
                  <a:outerShdw blurRad="76200" dist="50800" dir="5400000" algn="tl" rotWithShape="0">
                    <a:srgbClr val="000000">
                      <a:alpha val="65000"/>
                    </a:srgbClr>
                  </a:outerShdw>
                </a:effectLst>
                <a:latin typeface="HGP創英角ｺﾞｼｯｸUB" pitchFamily="50" charset="-128"/>
                <a:ea typeface="HGP創英角ｺﾞｼｯｸUB" pitchFamily="50" charset="-128"/>
              </a:rPr>
              <a:t>　　</a:t>
            </a:r>
            <a:endParaRPr lang="en-US" altLang="ja-JP" sz="2400" b="1" spc="50" dirty="0" smtClean="0">
              <a:ln w="11430"/>
              <a:solidFill>
                <a:schemeClr val="accent4">
                  <a:lumMod val="50000"/>
                </a:schemeClr>
              </a:solidFill>
              <a:effectLst>
                <a:outerShdw blurRad="76200" dist="50800" dir="5400000" algn="tl" rotWithShape="0">
                  <a:srgbClr val="000000">
                    <a:alpha val="65000"/>
                  </a:srgbClr>
                </a:outerShdw>
              </a:effectLst>
              <a:latin typeface="HGP創英角ｺﾞｼｯｸUB" pitchFamily="50" charset="-128"/>
              <a:ea typeface="HGP創英角ｺﾞｼｯｸUB" pitchFamily="50" charset="-128"/>
            </a:endParaRPr>
          </a:p>
        </p:txBody>
      </p:sp>
      <p:pic>
        <p:nvPicPr>
          <p:cNvPr id="1028" name="Picture 4" descr="名古屋大学大学院 創薬科学研究科 基盤創薬学専攻">
            <a:hlinkClick r:id="rId2"/>
          </p:cNvPr>
          <p:cNvPicPr>
            <a:picLocks noChangeAspect="1" noChangeArrowheads="1"/>
          </p:cNvPicPr>
          <p:nvPr/>
        </p:nvPicPr>
        <p:blipFill>
          <a:blip r:embed="rId3" cstate="print"/>
          <a:srcRect/>
          <a:stretch>
            <a:fillRect/>
          </a:stretch>
        </p:blipFill>
        <p:spPr bwMode="auto">
          <a:xfrm>
            <a:off x="1212886" y="8170616"/>
            <a:ext cx="5380838" cy="529932"/>
          </a:xfrm>
          <a:prstGeom prst="rect">
            <a:avLst/>
          </a:prstGeom>
          <a:noFill/>
        </p:spPr>
      </p:pic>
      <p:pic>
        <p:nvPicPr>
          <p:cNvPr id="1027" name="Picture 3" descr="C:\Users\ryuji\Downloads\LOGO決定版2.pn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15010" r="48476" b="75584"/>
          <a:stretch/>
        </p:blipFill>
        <p:spPr bwMode="auto">
          <a:xfrm>
            <a:off x="188640" y="8065118"/>
            <a:ext cx="1024246" cy="709108"/>
          </a:xfrm>
          <a:prstGeom prst="rect">
            <a:avLst/>
          </a:prstGeom>
          <a:noFill/>
          <a:extLst>
            <a:ext uri="{909E8E84-426E-40DD-AFC4-6F175D3DCCD1}">
              <a14:hiddenFill xmlns:a14="http://schemas.microsoft.com/office/drawing/2010/main">
                <a:solidFill>
                  <a:srgbClr val="FFFFFF"/>
                </a:solidFill>
              </a14:hiddenFill>
            </a:ext>
          </a:extLst>
        </p:spPr>
      </p:pic>
      <p:sp>
        <p:nvSpPr>
          <p:cNvPr id="4" name="テキスト ボックス 3"/>
          <p:cNvSpPr txBox="1"/>
          <p:nvPr/>
        </p:nvSpPr>
        <p:spPr>
          <a:xfrm>
            <a:off x="578855" y="3702405"/>
            <a:ext cx="5662869" cy="954107"/>
          </a:xfrm>
          <a:prstGeom prst="rect">
            <a:avLst/>
          </a:prstGeom>
          <a:noFill/>
        </p:spPr>
        <p:txBody>
          <a:bodyPr wrap="square" rtlCol="0">
            <a:spAutoFit/>
          </a:bodyPr>
          <a:lstStyle/>
          <a:p>
            <a:r>
              <a:rPr lang="ja-JP" altLang="ja-JP" sz="2800" dirty="0"/>
              <a:t>膜補体制御因子の疾患へ関わりと</a:t>
            </a:r>
            <a:r>
              <a:rPr lang="en-US" altLang="ja-JP" sz="2800" dirty="0"/>
              <a:t>C5a</a:t>
            </a:r>
            <a:r>
              <a:rPr lang="ja-JP" altLang="ja-JP" sz="2800" dirty="0"/>
              <a:t>をターゲットにした創薬の可能性</a:t>
            </a:r>
          </a:p>
        </p:txBody>
      </p:sp>
      <p:sp>
        <p:nvSpPr>
          <p:cNvPr id="5" name="テキスト ボックス 4"/>
          <p:cNvSpPr txBox="1"/>
          <p:nvPr/>
        </p:nvSpPr>
        <p:spPr>
          <a:xfrm>
            <a:off x="302074" y="6918748"/>
            <a:ext cx="4784320" cy="788806"/>
          </a:xfrm>
          <a:prstGeom prst="rect">
            <a:avLst/>
          </a:prstGeom>
          <a:noFill/>
        </p:spPr>
        <p:txBody>
          <a:bodyPr wrap="square" rtlCol="0">
            <a:spAutoFit/>
          </a:bodyPr>
          <a:lstStyle/>
          <a:p>
            <a:pPr>
              <a:lnSpc>
                <a:spcPct val="150000"/>
              </a:lnSpc>
            </a:pPr>
            <a:r>
              <a:rPr lang="ja-JP" altLang="en-US" sz="1600" b="1" dirty="0" smtClean="0"/>
              <a:t>このセミナーは創薬科学研究科・先端薬科学特論の単位認定となります</a:t>
            </a:r>
            <a:endParaRPr lang="en-US" altLang="ja-JP" sz="1600" b="1" dirty="0" smtClean="0"/>
          </a:p>
        </p:txBody>
      </p:sp>
      <p:sp>
        <p:nvSpPr>
          <p:cNvPr id="7" name="テキスト ボックス 6"/>
          <p:cNvSpPr txBox="1"/>
          <p:nvPr/>
        </p:nvSpPr>
        <p:spPr>
          <a:xfrm>
            <a:off x="2040881" y="7726564"/>
            <a:ext cx="4532010" cy="338554"/>
          </a:xfrm>
          <a:prstGeom prst="rect">
            <a:avLst/>
          </a:prstGeom>
          <a:noFill/>
        </p:spPr>
        <p:txBody>
          <a:bodyPr wrap="none" rtlCol="0">
            <a:spAutoFit/>
          </a:bodyPr>
          <a:lstStyle/>
          <a:p>
            <a:r>
              <a:rPr kumimoji="1" lang="ja-JP" altLang="en-US" sz="1600" dirty="0" smtClean="0"/>
              <a:t>連絡先：　細胞生化学分野　人見清隆　　内線</a:t>
            </a:r>
            <a:r>
              <a:rPr kumimoji="1" lang="en-US" altLang="ja-JP" sz="1600" dirty="0" smtClean="0"/>
              <a:t>6807</a:t>
            </a:r>
            <a:endParaRPr kumimoji="1" lang="ja-JP" altLang="en-US" sz="1600" dirty="0"/>
          </a:p>
        </p:txBody>
      </p:sp>
      <p:sp>
        <p:nvSpPr>
          <p:cNvPr id="2" name="テキスト ボックス 1"/>
          <p:cNvSpPr txBox="1"/>
          <p:nvPr/>
        </p:nvSpPr>
        <p:spPr>
          <a:xfrm>
            <a:off x="222884" y="4888043"/>
            <a:ext cx="6374812" cy="1925207"/>
          </a:xfrm>
          <a:prstGeom prst="rect">
            <a:avLst/>
          </a:prstGeom>
          <a:noFill/>
        </p:spPr>
        <p:txBody>
          <a:bodyPr wrap="square" rtlCol="0">
            <a:spAutoFit/>
          </a:bodyPr>
          <a:lstStyle/>
          <a:p>
            <a:pPr>
              <a:lnSpc>
                <a:spcPts val="1800"/>
              </a:lnSpc>
            </a:pPr>
            <a:r>
              <a:rPr lang="ja-JP" altLang="ja-JP" sz="1400" dirty="0"/>
              <a:t>補体経路は古典経路、レクチン経路、第二経路から構成されており、</a:t>
            </a:r>
            <a:r>
              <a:rPr lang="en-US" altLang="ja-JP" sz="1400" dirty="0"/>
              <a:t>C3</a:t>
            </a:r>
            <a:r>
              <a:rPr lang="ja-JP" altLang="ja-JP" sz="1400" dirty="0" err="1"/>
              <a:t>、</a:t>
            </a:r>
            <a:r>
              <a:rPr lang="en-US" altLang="ja-JP" sz="1400" dirty="0"/>
              <a:t>C5</a:t>
            </a:r>
            <a:r>
              <a:rPr lang="ja-JP" altLang="ja-JP" sz="1400" dirty="0" err="1"/>
              <a:t>の開裂を</a:t>
            </a:r>
            <a:r>
              <a:rPr lang="ja-JP" altLang="ja-JP" sz="1400" dirty="0"/>
              <a:t>経て膜侵襲複合体を形成する。膜侵襲複合体は細胞膜を穿孔させ、細胞溶解を引き起こす。そのため、補体系の異常な活性化は、各種疾患の発症・進展に関与する。我々は膜補体制御因子に着目し、腹膜障害の進展に関与することを明らかに</a:t>
            </a:r>
            <a:r>
              <a:rPr lang="ja-JP" altLang="ja-JP" sz="1400" dirty="0" smtClean="0"/>
              <a:t>した。</a:t>
            </a:r>
            <a:r>
              <a:rPr lang="ja-JP" altLang="ja-JP" sz="1400" dirty="0"/>
              <a:t>さらに、補体経路の活性化に伴うアナフィラトキシン（</a:t>
            </a:r>
            <a:r>
              <a:rPr lang="en-US" altLang="ja-JP" sz="1400" dirty="0"/>
              <a:t>C5a</a:t>
            </a:r>
            <a:r>
              <a:rPr lang="ja-JP" altLang="ja-JP" sz="1400" dirty="0"/>
              <a:t>）を標的とした阻害薬が腹膜</a:t>
            </a:r>
            <a:r>
              <a:rPr lang="ja-JP" altLang="ja-JP" sz="1400" dirty="0" smtClean="0"/>
              <a:t>障害や</a:t>
            </a:r>
            <a:r>
              <a:rPr lang="ja-JP" altLang="ja-JP" sz="1400" dirty="0"/>
              <a:t>治療が困難である線溶系優位の致死性血栓症に有効であることも報告して</a:t>
            </a:r>
            <a:r>
              <a:rPr lang="ja-JP" altLang="ja-JP" sz="1400" dirty="0" smtClean="0"/>
              <a:t>いる。</a:t>
            </a:r>
            <a:r>
              <a:rPr lang="ja-JP" altLang="ja-JP" sz="1400" dirty="0"/>
              <a:t>上記背景を踏まえ、我々の既報および最新の知見から、膜補体制御因子の疾患へ関わりと</a:t>
            </a:r>
            <a:r>
              <a:rPr lang="en-US" altLang="ja-JP" sz="1400" dirty="0"/>
              <a:t>C5a</a:t>
            </a:r>
            <a:r>
              <a:rPr lang="ja-JP" altLang="ja-JP" sz="1400" dirty="0"/>
              <a:t>をターゲットにした創薬の可能性について概説する。</a:t>
            </a:r>
            <a:endParaRPr kumimoji="1" lang="ja-JP" altLang="en-US" sz="1400" dirty="0"/>
          </a:p>
        </p:txBody>
      </p:sp>
    </p:spTree>
    <p:extLst>
      <p:ext uri="{BB962C8B-B14F-4D97-AF65-F5344CB8AC3E}">
        <p14:creationId xmlns:p14="http://schemas.microsoft.com/office/powerpoint/2010/main" val="34631106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5447</TotalTime>
  <Words>219</Words>
  <Application>Microsoft Office PowerPoint</Application>
  <PresentationFormat>画面に合わせる (4:3)</PresentationFormat>
  <Paragraphs>11</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HGP創英角ｺﾞｼｯｸUB</vt:lpstr>
      <vt:lpstr>ＭＳ Ｐゴシック</vt:lpstr>
      <vt:lpstr>Arial</vt:lpstr>
      <vt:lpstr>Calibri</vt:lpstr>
      <vt:lpstr>Impact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ryuji</dc:creator>
  <cp:lastModifiedBy>1250156B</cp:lastModifiedBy>
  <cp:revision>39</cp:revision>
  <cp:lastPrinted>2017-06-19T03:31:17Z</cp:lastPrinted>
  <dcterms:created xsi:type="dcterms:W3CDTF">2012-03-24T06:33:59Z</dcterms:created>
  <dcterms:modified xsi:type="dcterms:W3CDTF">2018-06-04T03:58:09Z</dcterms:modified>
</cp:coreProperties>
</file>