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196"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3036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9130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78295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94864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02850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58962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34014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95245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1624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01448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2018/1/17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03749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650E9B3-DBE7-4F26-A8A2-16DD3F096C01}" type="datetimeFigureOut">
              <a:rPr kumimoji="1" lang="ja-JP" altLang="en-US" smtClean="0"/>
              <a:pPr/>
              <a:t>2018/1/17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7524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ps.nagoya-u.ac.jp/"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cstate="print"/>
          <a:srcRect/>
          <a:stretch>
            <a:fillRect/>
          </a:stretch>
        </p:blipFill>
        <p:spPr bwMode="auto">
          <a:xfrm>
            <a:off x="-12879" y="3143250"/>
            <a:ext cx="6858000" cy="6000750"/>
          </a:xfrm>
          <a:prstGeom prst="rect">
            <a:avLst/>
          </a:prstGeom>
          <a:noFill/>
          <a:ln w="9525">
            <a:noFill/>
            <a:miter lim="800000"/>
            <a:headEnd/>
            <a:tailEnd/>
          </a:ln>
          <a:effectLst/>
        </p:spPr>
      </p:pic>
      <p:pic>
        <p:nvPicPr>
          <p:cNvPr id="1031" name="Picture 7"/>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4221088" y="3540833"/>
            <a:ext cx="2718840" cy="1812560"/>
          </a:xfrm>
          <a:prstGeom prst="rect">
            <a:avLst/>
          </a:prstGeom>
          <a:noFill/>
          <a:ln w="9525">
            <a:noFill/>
            <a:miter lim="800000"/>
            <a:headEnd/>
            <a:tailEnd/>
          </a:ln>
          <a:effectLst>
            <a:softEdge rad="317500"/>
          </a:effectLst>
        </p:spPr>
      </p:pic>
      <p:sp>
        <p:nvSpPr>
          <p:cNvPr id="9" name="テキスト ボックス 8"/>
          <p:cNvSpPr txBox="1"/>
          <p:nvPr/>
        </p:nvSpPr>
        <p:spPr>
          <a:xfrm>
            <a:off x="651385" y="1178654"/>
            <a:ext cx="5348018" cy="923330"/>
          </a:xfrm>
          <a:prstGeom prst="rect">
            <a:avLst/>
          </a:prstGeom>
          <a:solidFill>
            <a:schemeClr val="bg1">
              <a:alpha val="50000"/>
            </a:schemeClr>
          </a:solidFill>
        </p:spPr>
        <p:txBody>
          <a:bodyPr wrap="square" rtlCol="0">
            <a:spAutoFit/>
          </a:bodyPr>
          <a:lstStyle/>
          <a:p>
            <a:pPr algn="ctr"/>
            <a:r>
              <a:rPr lang="ja-JP" altLang="en-US" b="1" dirty="0" smtClean="0">
                <a:solidFill>
                  <a:schemeClr val="accent4">
                    <a:lumMod val="50000"/>
                  </a:schemeClr>
                </a:solidFill>
              </a:rPr>
              <a:t>日時： </a:t>
            </a:r>
            <a:r>
              <a:rPr lang="en-US" altLang="ja-JP" b="1" dirty="0" smtClean="0">
                <a:solidFill>
                  <a:schemeClr val="accent4">
                    <a:lumMod val="50000"/>
                  </a:schemeClr>
                </a:solidFill>
              </a:rPr>
              <a:t>201</a:t>
            </a:r>
            <a:r>
              <a:rPr lang="en-US" altLang="ja-JP" b="1" dirty="0">
                <a:solidFill>
                  <a:schemeClr val="accent4">
                    <a:lumMod val="50000"/>
                  </a:schemeClr>
                </a:solidFill>
              </a:rPr>
              <a:t>8</a:t>
            </a:r>
            <a:r>
              <a:rPr lang="ja-JP" altLang="en-US" b="1" dirty="0" smtClean="0">
                <a:solidFill>
                  <a:schemeClr val="accent4">
                    <a:lumMod val="50000"/>
                  </a:schemeClr>
                </a:solidFill>
              </a:rPr>
              <a:t>年</a:t>
            </a:r>
            <a:r>
              <a:rPr lang="en-US" altLang="ja-JP" b="1" dirty="0">
                <a:solidFill>
                  <a:schemeClr val="accent4">
                    <a:lumMod val="50000"/>
                  </a:schemeClr>
                </a:solidFill>
              </a:rPr>
              <a:t>1</a:t>
            </a:r>
            <a:r>
              <a:rPr lang="ja-JP" altLang="en-US" b="1" dirty="0" smtClean="0">
                <a:solidFill>
                  <a:schemeClr val="accent4">
                    <a:lumMod val="50000"/>
                  </a:schemeClr>
                </a:solidFill>
              </a:rPr>
              <a:t>月</a:t>
            </a:r>
            <a:r>
              <a:rPr lang="en-US" altLang="ja-JP" b="1" dirty="0" smtClean="0">
                <a:solidFill>
                  <a:schemeClr val="accent4">
                    <a:lumMod val="50000"/>
                  </a:schemeClr>
                </a:solidFill>
              </a:rPr>
              <a:t>25</a:t>
            </a:r>
            <a:r>
              <a:rPr lang="ja-JP" altLang="en-US" b="1" dirty="0" smtClean="0">
                <a:solidFill>
                  <a:schemeClr val="accent4">
                    <a:lumMod val="50000"/>
                  </a:schemeClr>
                </a:solidFill>
              </a:rPr>
              <a:t>日（木曜日） </a:t>
            </a:r>
            <a:r>
              <a:rPr lang="en-US" altLang="ja-JP" b="1" dirty="0" smtClean="0">
                <a:solidFill>
                  <a:schemeClr val="accent4">
                    <a:lumMod val="50000"/>
                  </a:schemeClr>
                </a:solidFill>
              </a:rPr>
              <a:t>17</a:t>
            </a:r>
            <a:r>
              <a:rPr lang="ja-JP" altLang="en-US" b="1" dirty="0" smtClean="0">
                <a:solidFill>
                  <a:schemeClr val="accent4">
                    <a:lumMod val="50000"/>
                  </a:schemeClr>
                </a:solidFill>
              </a:rPr>
              <a:t>：</a:t>
            </a:r>
            <a:r>
              <a:rPr lang="en-US" altLang="ja-JP" b="1" dirty="0">
                <a:solidFill>
                  <a:schemeClr val="accent4">
                    <a:lumMod val="50000"/>
                  </a:schemeClr>
                </a:solidFill>
              </a:rPr>
              <a:t>0</a:t>
            </a:r>
            <a:r>
              <a:rPr lang="en-US" altLang="ja-JP" b="1" dirty="0" smtClean="0">
                <a:solidFill>
                  <a:schemeClr val="accent4">
                    <a:lumMod val="50000"/>
                  </a:schemeClr>
                </a:solidFill>
              </a:rPr>
              <a:t>0</a:t>
            </a:r>
            <a:r>
              <a:rPr lang="ja-JP" altLang="en-US" b="1" dirty="0" smtClean="0">
                <a:solidFill>
                  <a:schemeClr val="accent4">
                    <a:lumMod val="50000"/>
                  </a:schemeClr>
                </a:solidFill>
              </a:rPr>
              <a:t>～</a:t>
            </a:r>
            <a:r>
              <a:rPr lang="en-US" altLang="ja-JP" b="1" dirty="0">
                <a:solidFill>
                  <a:schemeClr val="accent4">
                    <a:lumMod val="50000"/>
                  </a:schemeClr>
                </a:solidFill>
              </a:rPr>
              <a:t> </a:t>
            </a:r>
            <a:r>
              <a:rPr lang="en-US" altLang="ja-JP" b="1" dirty="0" smtClean="0">
                <a:solidFill>
                  <a:schemeClr val="accent4">
                    <a:lumMod val="50000"/>
                  </a:schemeClr>
                </a:solidFill>
              </a:rPr>
              <a:t>18</a:t>
            </a:r>
            <a:r>
              <a:rPr lang="ja-JP" altLang="en-US" b="1" dirty="0" smtClean="0">
                <a:solidFill>
                  <a:schemeClr val="accent4">
                    <a:lumMod val="50000"/>
                  </a:schemeClr>
                </a:solidFill>
              </a:rPr>
              <a:t>：</a:t>
            </a:r>
            <a:r>
              <a:rPr lang="en-US" altLang="ja-JP" b="1" dirty="0">
                <a:solidFill>
                  <a:schemeClr val="accent4">
                    <a:lumMod val="50000"/>
                  </a:schemeClr>
                </a:solidFill>
              </a:rPr>
              <a:t>3</a:t>
            </a:r>
            <a:r>
              <a:rPr lang="en-US" altLang="ja-JP" b="1" dirty="0" smtClean="0">
                <a:solidFill>
                  <a:schemeClr val="accent4">
                    <a:lumMod val="50000"/>
                  </a:schemeClr>
                </a:solidFill>
              </a:rPr>
              <a:t>0</a:t>
            </a:r>
          </a:p>
          <a:p>
            <a:pPr algn="ctr"/>
            <a:r>
              <a:rPr lang="ja-JP" altLang="en-US" b="1" dirty="0" smtClean="0">
                <a:solidFill>
                  <a:schemeClr val="accent4">
                    <a:lumMod val="50000"/>
                  </a:schemeClr>
                </a:solidFill>
              </a:rPr>
              <a:t>場所：創薬科学研究館２階　講義室</a:t>
            </a:r>
            <a:endParaRPr lang="en-US" altLang="ja-JP" b="1" dirty="0" smtClean="0">
              <a:solidFill>
                <a:schemeClr val="accent4">
                  <a:lumMod val="50000"/>
                </a:schemeClr>
              </a:solidFill>
            </a:endParaRPr>
          </a:p>
          <a:p>
            <a:pPr algn="ctr"/>
            <a:r>
              <a:rPr lang="ja-JP" altLang="en-US" b="1" dirty="0" smtClean="0">
                <a:solidFill>
                  <a:schemeClr val="accent4">
                    <a:lumMod val="50000"/>
                  </a:schemeClr>
                </a:solidFill>
              </a:rPr>
              <a:t>対象：大学院生</a:t>
            </a:r>
            <a:endParaRPr lang="en-US" altLang="ja-JP" b="1" dirty="0" smtClean="0">
              <a:solidFill>
                <a:schemeClr val="accent4">
                  <a:lumMod val="50000"/>
                </a:schemeClr>
              </a:solidFill>
            </a:endParaRPr>
          </a:p>
        </p:txBody>
      </p:sp>
      <p:sp>
        <p:nvSpPr>
          <p:cNvPr id="8" name="テキスト ボックス 7"/>
          <p:cNvSpPr txBox="1"/>
          <p:nvPr/>
        </p:nvSpPr>
        <p:spPr>
          <a:xfrm>
            <a:off x="44624" y="520841"/>
            <a:ext cx="6713705" cy="707886"/>
          </a:xfrm>
          <a:prstGeom prst="rect">
            <a:avLst/>
          </a:prstGeom>
          <a:noFill/>
        </p:spPr>
        <p:txBody>
          <a:bodyPr wrap="square" rtlCol="0">
            <a:spAutoFit/>
          </a:bodyPr>
          <a:lstStyle/>
          <a:p>
            <a:pPr algn="ct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第</a:t>
            </a:r>
            <a:r>
              <a:rPr kumimoji="1" lang="en-US" altLang="ja-JP"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75</a:t>
            </a: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回 </a:t>
            </a: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創薬科学セミナー</a:t>
            </a:r>
            <a:endParaRPr kumimoji="1" lang="ja-JP" altLang="en-US" sz="4000" dirty="0">
              <a:ln w="18415" cmpd="sng">
                <a:noFill/>
                <a:prstDash val="solid"/>
              </a:ln>
              <a:solidFill>
                <a:srgbClr val="FFFFFF"/>
              </a:solidFill>
              <a:effectLst>
                <a:glow rad="203200">
                  <a:schemeClr val="accent4">
                    <a:lumMod val="50000"/>
                    <a:alpha val="58000"/>
                  </a:schemeClr>
                </a:glow>
              </a:effectLst>
              <a:ea typeface="HGP創英角ｺﾞｼｯｸUB" pitchFamily="50" charset="-128"/>
            </a:endParaRPr>
          </a:p>
        </p:txBody>
      </p:sp>
      <p:sp>
        <p:nvSpPr>
          <p:cNvPr id="10" name="テキスト ボックス 9"/>
          <p:cNvSpPr txBox="1"/>
          <p:nvPr/>
        </p:nvSpPr>
        <p:spPr>
          <a:xfrm>
            <a:off x="89194" y="35496"/>
            <a:ext cx="6237312" cy="461665"/>
          </a:xfrm>
          <a:prstGeom prst="rect">
            <a:avLst/>
          </a:prstGeom>
          <a:noFill/>
        </p:spPr>
        <p:txBody>
          <a:bodyPr wrap="square" rtlCol="0">
            <a:spAutoFit/>
          </a:bodyPr>
          <a:lstStyle/>
          <a:p>
            <a:pPr algn="ctr"/>
            <a:r>
              <a:rPr kumimoji="1" lang="ja-JP" altLang="en-US" sz="2400" dirty="0" smtClean="0">
                <a:ln w="18415" cmpd="sng">
                  <a:noFill/>
                  <a:prstDash val="solid"/>
                </a:ln>
                <a:solidFill>
                  <a:srgbClr val="FFFFFF"/>
                </a:solidFill>
                <a:effectLst>
                  <a:glow rad="139700">
                    <a:schemeClr val="accent4">
                      <a:satMod val="175000"/>
                      <a:alpha val="40000"/>
                    </a:schemeClr>
                  </a:glow>
                  <a:outerShdw blurRad="38100" dist="38100" dir="2700000" algn="tl">
                    <a:srgbClr val="000000">
                      <a:alpha val="43137"/>
                    </a:srgbClr>
                  </a:outerShdw>
                </a:effectLst>
              </a:rPr>
              <a:t>名古屋大学　大学院 創薬科学研究科   主催</a:t>
            </a:r>
            <a:endParaRPr kumimoji="1" lang="ja-JP" altLang="en-US" sz="2400" dirty="0">
              <a:ln w="18415" cmpd="sng">
                <a:noFill/>
                <a:prstDash val="solid"/>
              </a:ln>
              <a:solidFill>
                <a:srgbClr val="FFFFFF"/>
              </a:solidFill>
              <a:effectLst>
                <a:glow rad="139700">
                  <a:schemeClr val="accent4">
                    <a:satMod val="175000"/>
                    <a:alpha val="40000"/>
                  </a:schemeClr>
                </a:glow>
                <a:outerShdw blurRad="38100" dist="38100" dir="2700000" algn="tl">
                  <a:srgbClr val="000000">
                    <a:alpha val="43137"/>
                  </a:srgbClr>
                </a:outerShdw>
              </a:effectLst>
            </a:endParaRPr>
          </a:p>
        </p:txBody>
      </p:sp>
      <p:sp>
        <p:nvSpPr>
          <p:cNvPr id="20" name="テキスト ボックス 19"/>
          <p:cNvSpPr txBox="1"/>
          <p:nvPr/>
        </p:nvSpPr>
        <p:spPr>
          <a:xfrm>
            <a:off x="245977" y="2310990"/>
            <a:ext cx="6622701" cy="2154436"/>
          </a:xfrm>
          <a:prstGeom prst="rect">
            <a:avLst/>
          </a:prstGeom>
          <a:noFill/>
        </p:spPr>
        <p:txBody>
          <a:bodyPr wrap="square" rtlCol="0">
            <a:spAutoFit/>
          </a:bodyPr>
          <a:lstStyle/>
          <a:p>
            <a:r>
              <a:rPr lang="ja-JP" altLang="en-US" sz="2000" b="1" dirty="0" smtClean="0">
                <a:ea typeface="HGP創英角ｺﾞｼｯｸUB" pitchFamily="50" charset="-128"/>
              </a:rPr>
              <a:t>講演タイトル：</a:t>
            </a:r>
            <a:endParaRPr lang="en-US" altLang="ja-JP" sz="2000" b="1" dirty="0" smtClean="0">
              <a:ea typeface="HGP創英角ｺﾞｼｯｸUB" pitchFamily="50" charset="-128"/>
            </a:endParaRPr>
          </a:p>
          <a:p>
            <a:r>
              <a:rPr lang="en-US" altLang="ja-JP" b="1" dirty="0" smtClean="0"/>
              <a:t>『</a:t>
            </a:r>
            <a:r>
              <a:rPr lang="ja-JP" altLang="en-US" dirty="0" smtClean="0"/>
              <a:t>正常</a:t>
            </a:r>
            <a:r>
              <a:rPr lang="ja-JP" altLang="en-US" dirty="0"/>
              <a:t>及びがん細胞</a:t>
            </a:r>
            <a:r>
              <a:rPr lang="ja-JP" altLang="en-US" dirty="0" smtClean="0"/>
              <a:t>の</a:t>
            </a:r>
            <a:endParaRPr lang="en-US" altLang="ja-JP" dirty="0" smtClean="0"/>
          </a:p>
          <a:p>
            <a:r>
              <a:rPr lang="ja-JP" altLang="en-US" dirty="0"/>
              <a:t>　</a:t>
            </a:r>
            <a:r>
              <a:rPr lang="ja-JP" altLang="en-US" dirty="0" smtClean="0"/>
              <a:t>　　　　</a:t>
            </a:r>
            <a:r>
              <a:rPr lang="en-US" altLang="ja-JP" dirty="0" smtClean="0"/>
              <a:t>3</a:t>
            </a:r>
            <a:r>
              <a:rPr lang="ja-JP" altLang="en-US" dirty="0"/>
              <a:t>次元オルガノイド培養を用いたがん研究の</a:t>
            </a:r>
            <a:r>
              <a:rPr lang="ja-JP" altLang="en-US" dirty="0" smtClean="0"/>
              <a:t>新展開</a:t>
            </a:r>
            <a:r>
              <a:rPr lang="en-US" altLang="ja-JP" b="1" dirty="0" smtClean="0"/>
              <a:t>』</a:t>
            </a:r>
          </a:p>
          <a:p>
            <a:endParaRPr lang="en-US" altLang="ja-JP" b="1" dirty="0" smtClean="0"/>
          </a:p>
          <a:p>
            <a:r>
              <a:rPr lang="ja-JP" altLang="en-US" sz="2000" b="1" dirty="0" smtClean="0">
                <a:ea typeface="HGP創英角ｺﾞｼｯｸUB" pitchFamily="50" charset="-128"/>
              </a:rPr>
              <a:t>講師：　</a:t>
            </a:r>
            <a:r>
              <a:rPr lang="ja-JP" altLang="en-US" sz="2000" b="1" dirty="0">
                <a:ea typeface="HGP創英角ｺﾞｼｯｸUB" pitchFamily="50" charset="-128"/>
              </a:rPr>
              <a:t>　</a:t>
            </a:r>
            <a:r>
              <a:rPr lang="ja-JP" altLang="en-US" sz="2000" b="1" dirty="0" smtClean="0">
                <a:ea typeface="HGP創英角ｺﾞｼｯｸUB" pitchFamily="50" charset="-128"/>
              </a:rPr>
              <a:t>筆宝義隆　先生</a:t>
            </a:r>
            <a:endParaRPr lang="en-US" altLang="ja-JP" sz="2000" b="1" dirty="0" smtClean="0">
              <a:ea typeface="HGP創英角ｺﾞｼｯｸUB" pitchFamily="50" charset="-128"/>
            </a:endParaRPr>
          </a:p>
          <a:p>
            <a:r>
              <a:rPr lang="ja-JP" altLang="en-US" sz="2000" dirty="0" smtClean="0">
                <a:ea typeface="HGP創英角ｺﾞｼｯｸUB" pitchFamily="50" charset="-128"/>
              </a:rPr>
              <a:t>　　　　　　千葉県</a:t>
            </a:r>
            <a:r>
              <a:rPr lang="ja-JP" altLang="en-US" sz="2000" dirty="0">
                <a:ea typeface="HGP創英角ｺﾞｼｯｸUB" pitchFamily="50" charset="-128"/>
              </a:rPr>
              <a:t>がんセンター研究所　</a:t>
            </a:r>
            <a:endParaRPr lang="en-US" altLang="ja-JP" sz="2000" dirty="0" smtClean="0">
              <a:ea typeface="HGP創英角ｺﾞｼｯｸUB" pitchFamily="50" charset="-128"/>
            </a:endParaRPr>
          </a:p>
          <a:p>
            <a:r>
              <a:rPr lang="ja-JP" altLang="en-US" sz="2000" dirty="0" smtClean="0">
                <a:ea typeface="HGP創英角ｺﾞｼｯｸUB" pitchFamily="50" charset="-128"/>
              </a:rPr>
              <a:t>　　　　　　発</a:t>
            </a:r>
            <a:r>
              <a:rPr lang="ja-JP" altLang="en-US" sz="2000" dirty="0">
                <a:ea typeface="HGP創英角ｺﾞｼｯｸUB" pitchFamily="50" charset="-128"/>
              </a:rPr>
              <a:t>がん制御</a:t>
            </a:r>
            <a:r>
              <a:rPr lang="ja-JP" altLang="en-US" sz="2000" dirty="0" smtClean="0">
                <a:ea typeface="HGP創英角ｺﾞｼｯｸUB" pitchFamily="50" charset="-128"/>
              </a:rPr>
              <a:t>研究部　部長</a:t>
            </a:r>
            <a:r>
              <a:rPr lang="en-US" altLang="ja-JP" sz="2000" dirty="0" smtClean="0"/>
              <a:t> </a:t>
            </a:r>
            <a:endParaRPr lang="ja-JP" altLang="ja-JP" sz="2000" dirty="0"/>
          </a:p>
        </p:txBody>
      </p:sp>
      <p:pic>
        <p:nvPicPr>
          <p:cNvPr id="1030" name="Picture 6"/>
          <p:cNvPicPr>
            <a:picLocks noChangeAspect="1" noChangeArrowheads="1"/>
          </p:cNvPicPr>
          <p:nvPr/>
        </p:nvPicPr>
        <p:blipFill>
          <a:blip r:embed="rId4" cstate="print">
            <a:duotone>
              <a:schemeClr val="accent5">
                <a:shade val="45000"/>
                <a:satMod val="135000"/>
              </a:schemeClr>
              <a:prstClr val="white"/>
            </a:duotone>
          </a:blip>
          <a:srcRect/>
          <a:stretch>
            <a:fillRect/>
          </a:stretch>
        </p:blipFill>
        <p:spPr bwMode="auto">
          <a:xfrm>
            <a:off x="72008" y="7293790"/>
            <a:ext cx="1196752" cy="1795264"/>
          </a:xfrm>
          <a:prstGeom prst="rect">
            <a:avLst/>
          </a:prstGeom>
          <a:noFill/>
          <a:ln w="9525">
            <a:noFill/>
            <a:miter lim="800000"/>
            <a:headEnd/>
            <a:tailEnd/>
          </a:ln>
          <a:effectLst>
            <a:softEdge rad="127000"/>
          </a:effectLst>
        </p:spPr>
      </p:pic>
      <p:pic>
        <p:nvPicPr>
          <p:cNvPr id="1028" name="Picture 4" descr="名古屋大学大学院 創薬科学研究科 基盤創薬学専攻">
            <a:hlinkClick r:id="rId5"/>
          </p:cNvPr>
          <p:cNvPicPr>
            <a:picLocks noChangeAspect="1" noChangeArrowheads="1"/>
          </p:cNvPicPr>
          <p:nvPr/>
        </p:nvPicPr>
        <p:blipFill>
          <a:blip r:embed="rId6" cstate="print"/>
          <a:srcRect/>
          <a:stretch>
            <a:fillRect/>
          </a:stretch>
        </p:blipFill>
        <p:spPr bwMode="auto">
          <a:xfrm>
            <a:off x="2660323" y="8702214"/>
            <a:ext cx="4176464" cy="411319"/>
          </a:xfrm>
          <a:prstGeom prst="rect">
            <a:avLst/>
          </a:prstGeom>
          <a:noFill/>
        </p:spPr>
      </p:pic>
      <p:sp>
        <p:nvSpPr>
          <p:cNvPr id="11" name="正方形/長方形 10"/>
          <p:cNvSpPr/>
          <p:nvPr/>
        </p:nvSpPr>
        <p:spPr>
          <a:xfrm>
            <a:off x="545264" y="4568563"/>
            <a:ext cx="5812665" cy="2031325"/>
          </a:xfrm>
          <a:prstGeom prst="rect">
            <a:avLst/>
          </a:prstGeom>
          <a:solidFill>
            <a:schemeClr val="bg1"/>
          </a:solidFill>
          <a:effectLst>
            <a:softEdge rad="127000"/>
          </a:effectLst>
        </p:spPr>
        <p:txBody>
          <a:bodyPr wrap="square">
            <a:spAutoFit/>
          </a:bodyPr>
          <a:lstStyle/>
          <a:p>
            <a:r>
              <a:rPr lang="ja-JP" altLang="en-US" sz="1400" dirty="0" smtClean="0"/>
              <a:t>オルガノイド</a:t>
            </a:r>
            <a:r>
              <a:rPr lang="ja-JP" altLang="en-US" sz="1400" dirty="0"/>
              <a:t>はマトリゲル</a:t>
            </a:r>
            <a:r>
              <a:rPr lang="en-US" altLang="ja-JP" sz="1400" dirty="0"/>
              <a:t>3</a:t>
            </a:r>
            <a:r>
              <a:rPr lang="ja-JP" altLang="en-US" sz="1400" dirty="0"/>
              <a:t>次元培養により</a:t>
            </a:r>
            <a:r>
              <a:rPr lang="ja-JP" altLang="en-US" sz="1400" dirty="0" smtClean="0"/>
              <a:t>誘導される</a:t>
            </a:r>
            <a:r>
              <a:rPr lang="ja-JP" altLang="en-US" sz="1400" dirty="0"/>
              <a:t>臓器様構造体であり、これまで困難だった正常上皮細胞の生理的かつ長期間の培養を可能にしたことから、関連研究が近年急速に発展している。我々も、従来個体レベルでのみ可能だった遺伝子改変による発がん誘導実験が、野生型マウスの正常腸管オルガノイドでも簡便かつ迅速に実行可能であることを報告し、現在では多数の臓器に対して同様の発がんモデルを確立し、発がん機構の解析に用いている。また、最近では患者由来の多様な検体からも正常、前がん病変、がんなどのオルガノイド培養による橋渡し研究を進めており、現状を紹介するとともにこうしたアプローチの可能性についても議論したい。</a:t>
            </a:r>
            <a:endParaRPr lang="ja-JP" altLang="ja-JP" sz="1400" dirty="0"/>
          </a:p>
        </p:txBody>
      </p:sp>
      <p:sp>
        <p:nvSpPr>
          <p:cNvPr id="3" name="正方形/長方形 2"/>
          <p:cNvSpPr/>
          <p:nvPr/>
        </p:nvSpPr>
        <p:spPr>
          <a:xfrm>
            <a:off x="1890801" y="8460432"/>
            <a:ext cx="5400600" cy="307777"/>
          </a:xfrm>
          <a:prstGeom prst="rect">
            <a:avLst/>
          </a:prstGeom>
        </p:spPr>
        <p:txBody>
          <a:bodyPr wrap="square">
            <a:spAutoFit/>
          </a:bodyPr>
          <a:lstStyle/>
          <a:p>
            <a:pPr lvl="0"/>
            <a:r>
              <a:rPr lang="ja-JP" altLang="en-US" sz="1400" b="1" dirty="0">
                <a:solidFill>
                  <a:srgbClr val="8064A2">
                    <a:lumMod val="50000"/>
                  </a:srgbClr>
                </a:solidFill>
              </a:rPr>
              <a:t>企画： 創薬科学研究科 加藤竜司 （</a:t>
            </a:r>
            <a:r>
              <a:rPr lang="en-US" altLang="ja-JP" sz="1400" b="1" dirty="0" err="1" smtClean="0">
                <a:solidFill>
                  <a:srgbClr val="8064A2">
                    <a:lumMod val="50000"/>
                  </a:srgbClr>
                </a:solidFill>
              </a:rPr>
              <a:t>kato-r@ps.nagoya-u.ac.jp</a:t>
            </a:r>
            <a:r>
              <a:rPr lang="en-US" altLang="ja-JP" sz="1400" b="1" dirty="0">
                <a:solidFill>
                  <a:srgbClr val="8064A2">
                    <a:lumMod val="50000"/>
                  </a:srgbClr>
                </a:solidFill>
              </a:rPr>
              <a:t>)</a:t>
            </a:r>
            <a:endParaRPr lang="ja-JP" altLang="en-US" sz="1400" b="1" dirty="0">
              <a:solidFill>
                <a:srgbClr val="8064A2">
                  <a:lumMod val="50000"/>
                </a:srgbClr>
              </a:solidFill>
            </a:endParaRPr>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7361" y="59220"/>
            <a:ext cx="590004" cy="437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424031" y="6989434"/>
            <a:ext cx="6055130" cy="1015663"/>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ja-JP" altLang="en-US" sz="2000" b="1" spc="50" dirty="0" smtClean="0">
                <a:ln w="11430"/>
                <a:solidFill>
                  <a:srgbClr val="FF0000"/>
                </a:solidFill>
              </a:rPr>
              <a:t>がんを理解するための新しい培養法と</a:t>
            </a:r>
            <a:endParaRPr lang="en-US" altLang="ja-JP" sz="2000" b="1" spc="50" dirty="0" smtClean="0">
              <a:ln w="11430"/>
              <a:solidFill>
                <a:srgbClr val="FF0000"/>
              </a:solidFill>
            </a:endParaRPr>
          </a:p>
          <a:p>
            <a:pPr lvl="0" algn="ctr"/>
            <a:r>
              <a:rPr lang="ja-JP" altLang="en-US" sz="2000" b="1" spc="50" dirty="0" smtClean="0">
                <a:ln w="11430"/>
                <a:solidFill>
                  <a:srgbClr val="FF0000"/>
                </a:solidFill>
              </a:rPr>
              <a:t>がん研究の最先端の橋渡し研究についての</a:t>
            </a:r>
            <a:endParaRPr lang="en-US" altLang="ja-JP" sz="2000" b="1" spc="50" dirty="0" smtClean="0">
              <a:ln w="11430"/>
              <a:solidFill>
                <a:srgbClr val="FF0000"/>
              </a:solidFill>
            </a:endParaRPr>
          </a:p>
          <a:p>
            <a:pPr lvl="0" algn="ctr"/>
            <a:r>
              <a:rPr lang="ja-JP" altLang="en-US" sz="2000" b="1" spc="50" dirty="0" smtClean="0">
                <a:ln w="11430"/>
                <a:solidFill>
                  <a:srgbClr val="FF0000"/>
                </a:solidFill>
              </a:rPr>
              <a:t>ご講演です。是非みなさまご参加ください。</a:t>
            </a:r>
            <a:endParaRPr lang="en-US" altLang="ja-JP" sz="2000" b="1" spc="50" dirty="0">
              <a:ln w="11430"/>
              <a:solidFill>
                <a:srgbClr val="FF0000"/>
              </a:solidFill>
            </a:endParaRPr>
          </a:p>
        </p:txBody>
      </p:sp>
      <p:sp>
        <p:nvSpPr>
          <p:cNvPr id="2" name="正方形/長方形 1"/>
          <p:cNvSpPr/>
          <p:nvPr/>
        </p:nvSpPr>
        <p:spPr>
          <a:xfrm>
            <a:off x="1812717" y="2116732"/>
            <a:ext cx="3200459" cy="19549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先端薬科学特論：単位認定講義</a:t>
            </a:r>
            <a:endParaRPr kumimoji="1" lang="ja-JP" altLang="en-US" sz="1400" dirty="0">
              <a:solidFill>
                <a:schemeClr val="tx1"/>
              </a:solidFill>
            </a:endParaRPr>
          </a:p>
        </p:txBody>
      </p:sp>
    </p:spTree>
    <p:extLst>
      <p:ext uri="{BB962C8B-B14F-4D97-AF65-F5344CB8AC3E}">
        <p14:creationId xmlns:p14="http://schemas.microsoft.com/office/powerpoint/2010/main" val="1704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5613</TotalTime>
  <Words>249</Words>
  <Application>Microsoft Office PowerPoint</Application>
  <PresentationFormat>画面に合わせる (4:3)</PresentationFormat>
  <Paragraphs>18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dc:creator>
  <cp:lastModifiedBy>ryuji</cp:lastModifiedBy>
  <cp:revision>56</cp:revision>
  <dcterms:created xsi:type="dcterms:W3CDTF">2012-03-24T06:33:59Z</dcterms:created>
  <dcterms:modified xsi:type="dcterms:W3CDTF">2018-01-16T17:00:08Z</dcterms:modified>
</cp:coreProperties>
</file>