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202" y="-12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30361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91306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78295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948643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02850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58962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340149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952458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41624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3014481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650E9B3-DBE7-4F26-A8A2-16DD3F096C01}" type="datetimeFigureOut">
              <a:rPr kumimoji="1" lang="ja-JP" altLang="en-US" smtClean="0"/>
              <a:pPr/>
              <a:t>2017/9/7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1037495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2650E9B3-DBE7-4F26-A8A2-16DD3F096C01}" type="datetimeFigureOut">
              <a:rPr kumimoji="1" lang="ja-JP" altLang="en-US" smtClean="0"/>
              <a:pPr/>
              <a:t>2017/9/7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8E65D1E-A9F1-4E5F-9118-EB332E45EA0C}" type="slidenum">
              <a:rPr kumimoji="1" lang="ja-JP" altLang="en-US" smtClean="0"/>
              <a:pPr/>
              <a:t>‹#›</a:t>
            </a:fld>
            <a:endParaRPr kumimoji="1" lang="ja-JP" altLang="en-US"/>
          </a:p>
        </p:txBody>
      </p:sp>
    </p:spTree>
    <p:extLst>
      <p:ext uri="{BB962C8B-B14F-4D97-AF65-F5344CB8AC3E}">
        <p14:creationId xmlns:p14="http://schemas.microsoft.com/office/powerpoint/2010/main" val="2275249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www.ps.nagoya-u.ac.jp/"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cstate="print"/>
          <a:srcRect/>
          <a:stretch>
            <a:fillRect/>
          </a:stretch>
        </p:blipFill>
        <p:spPr bwMode="auto">
          <a:xfrm>
            <a:off x="-12879" y="3143250"/>
            <a:ext cx="6858000" cy="6000750"/>
          </a:xfrm>
          <a:prstGeom prst="rect">
            <a:avLst/>
          </a:prstGeom>
          <a:noFill/>
          <a:ln w="9525">
            <a:noFill/>
            <a:miter lim="800000"/>
            <a:headEnd/>
            <a:tailEnd/>
          </a:ln>
          <a:effectLst/>
        </p:spPr>
      </p:pic>
      <p:pic>
        <p:nvPicPr>
          <p:cNvPr id="1031" name="Picture 7"/>
          <p:cNvPicPr>
            <a:picLocks noChangeAspect="1" noChangeArrowheads="1"/>
          </p:cNvPicPr>
          <p:nvPr/>
        </p:nvPicPr>
        <p:blipFill>
          <a:blip r:embed="rId3" cstate="print">
            <a:duotone>
              <a:schemeClr val="accent5">
                <a:shade val="45000"/>
                <a:satMod val="135000"/>
              </a:schemeClr>
              <a:prstClr val="white"/>
            </a:duotone>
          </a:blip>
          <a:srcRect/>
          <a:stretch>
            <a:fillRect/>
          </a:stretch>
        </p:blipFill>
        <p:spPr bwMode="auto">
          <a:xfrm>
            <a:off x="4221088" y="3540833"/>
            <a:ext cx="2718840" cy="1812560"/>
          </a:xfrm>
          <a:prstGeom prst="rect">
            <a:avLst/>
          </a:prstGeom>
          <a:noFill/>
          <a:ln w="9525">
            <a:noFill/>
            <a:miter lim="800000"/>
            <a:headEnd/>
            <a:tailEnd/>
          </a:ln>
          <a:effectLst>
            <a:softEdge rad="317500"/>
          </a:effectLst>
        </p:spPr>
      </p:pic>
      <p:sp>
        <p:nvSpPr>
          <p:cNvPr id="9" name="テキスト ボックス 8"/>
          <p:cNvSpPr txBox="1"/>
          <p:nvPr/>
        </p:nvSpPr>
        <p:spPr>
          <a:xfrm>
            <a:off x="651385" y="1178654"/>
            <a:ext cx="5348018" cy="923330"/>
          </a:xfrm>
          <a:prstGeom prst="rect">
            <a:avLst/>
          </a:prstGeom>
          <a:solidFill>
            <a:schemeClr val="bg1">
              <a:alpha val="50000"/>
            </a:schemeClr>
          </a:solidFill>
        </p:spPr>
        <p:txBody>
          <a:bodyPr wrap="square" rtlCol="0">
            <a:spAutoFit/>
          </a:bodyPr>
          <a:lstStyle/>
          <a:p>
            <a:pPr algn="ctr"/>
            <a:r>
              <a:rPr lang="ja-JP" altLang="en-US" b="1" dirty="0" smtClean="0">
                <a:solidFill>
                  <a:schemeClr val="accent4">
                    <a:lumMod val="50000"/>
                  </a:schemeClr>
                </a:solidFill>
              </a:rPr>
              <a:t>日時： </a:t>
            </a:r>
            <a:r>
              <a:rPr lang="en-US" altLang="ja-JP" b="1" dirty="0" smtClean="0">
                <a:solidFill>
                  <a:schemeClr val="accent4">
                    <a:lumMod val="50000"/>
                  </a:schemeClr>
                </a:solidFill>
              </a:rPr>
              <a:t>2017</a:t>
            </a:r>
            <a:r>
              <a:rPr lang="ja-JP" altLang="en-US" b="1" dirty="0" smtClean="0">
                <a:solidFill>
                  <a:schemeClr val="accent4">
                    <a:lumMod val="50000"/>
                  </a:schemeClr>
                </a:solidFill>
              </a:rPr>
              <a:t>年</a:t>
            </a:r>
            <a:r>
              <a:rPr lang="en-US" altLang="ja-JP" b="1" dirty="0" smtClean="0">
                <a:solidFill>
                  <a:schemeClr val="accent4">
                    <a:lumMod val="50000"/>
                  </a:schemeClr>
                </a:solidFill>
              </a:rPr>
              <a:t>9</a:t>
            </a:r>
            <a:r>
              <a:rPr lang="ja-JP" altLang="en-US" b="1" dirty="0" smtClean="0">
                <a:solidFill>
                  <a:schemeClr val="accent4">
                    <a:lumMod val="50000"/>
                  </a:schemeClr>
                </a:solidFill>
              </a:rPr>
              <a:t>月</a:t>
            </a:r>
            <a:r>
              <a:rPr lang="en-US" altLang="ja-JP" b="1" dirty="0" smtClean="0">
                <a:solidFill>
                  <a:schemeClr val="accent4">
                    <a:lumMod val="50000"/>
                  </a:schemeClr>
                </a:solidFill>
              </a:rPr>
              <a:t>26</a:t>
            </a:r>
            <a:r>
              <a:rPr lang="ja-JP" altLang="en-US" b="1" dirty="0" smtClean="0">
                <a:solidFill>
                  <a:schemeClr val="accent4">
                    <a:lumMod val="50000"/>
                  </a:schemeClr>
                </a:solidFill>
              </a:rPr>
              <a:t>日（水曜日</a:t>
            </a:r>
            <a:r>
              <a:rPr lang="ja-JP" altLang="en-US" b="1" dirty="0" smtClean="0">
                <a:solidFill>
                  <a:schemeClr val="accent4">
                    <a:lumMod val="50000"/>
                  </a:schemeClr>
                </a:solidFill>
              </a:rPr>
              <a:t>） </a:t>
            </a:r>
            <a:r>
              <a:rPr lang="en-US" altLang="ja-JP" b="1" dirty="0" smtClean="0">
                <a:solidFill>
                  <a:schemeClr val="accent4">
                    <a:lumMod val="50000"/>
                  </a:schemeClr>
                </a:solidFill>
              </a:rPr>
              <a:t>16</a:t>
            </a:r>
            <a:r>
              <a:rPr lang="ja-JP" altLang="en-US" b="1" dirty="0" smtClean="0">
                <a:solidFill>
                  <a:schemeClr val="accent4">
                    <a:lumMod val="50000"/>
                  </a:schemeClr>
                </a:solidFill>
              </a:rPr>
              <a:t>：</a:t>
            </a:r>
            <a:r>
              <a:rPr lang="en-US" altLang="ja-JP" b="1" dirty="0">
                <a:solidFill>
                  <a:schemeClr val="accent4">
                    <a:lumMod val="50000"/>
                  </a:schemeClr>
                </a:solidFill>
              </a:rPr>
              <a:t>0</a:t>
            </a:r>
            <a:r>
              <a:rPr lang="en-US" altLang="ja-JP" b="1" dirty="0" smtClean="0">
                <a:solidFill>
                  <a:schemeClr val="accent4">
                    <a:lumMod val="50000"/>
                  </a:schemeClr>
                </a:solidFill>
              </a:rPr>
              <a:t>0</a:t>
            </a:r>
            <a:r>
              <a:rPr lang="ja-JP" altLang="en-US" b="1" dirty="0" smtClean="0">
                <a:solidFill>
                  <a:schemeClr val="accent4">
                    <a:lumMod val="50000"/>
                  </a:schemeClr>
                </a:solidFill>
              </a:rPr>
              <a:t>～</a:t>
            </a:r>
            <a:r>
              <a:rPr lang="en-US" altLang="ja-JP" b="1" dirty="0">
                <a:solidFill>
                  <a:schemeClr val="accent4">
                    <a:lumMod val="50000"/>
                  </a:schemeClr>
                </a:solidFill>
              </a:rPr>
              <a:t> </a:t>
            </a:r>
            <a:r>
              <a:rPr lang="en-US" altLang="ja-JP" b="1" dirty="0" smtClean="0">
                <a:solidFill>
                  <a:schemeClr val="accent4">
                    <a:lumMod val="50000"/>
                  </a:schemeClr>
                </a:solidFill>
              </a:rPr>
              <a:t>17</a:t>
            </a:r>
            <a:r>
              <a:rPr lang="ja-JP" altLang="en-US" b="1" dirty="0" smtClean="0">
                <a:solidFill>
                  <a:schemeClr val="accent4">
                    <a:lumMod val="50000"/>
                  </a:schemeClr>
                </a:solidFill>
              </a:rPr>
              <a:t>：</a:t>
            </a:r>
            <a:r>
              <a:rPr lang="en-US" altLang="ja-JP" b="1" dirty="0">
                <a:solidFill>
                  <a:schemeClr val="accent4">
                    <a:lumMod val="50000"/>
                  </a:schemeClr>
                </a:solidFill>
              </a:rPr>
              <a:t>3</a:t>
            </a:r>
            <a:r>
              <a:rPr lang="en-US" altLang="ja-JP" b="1" dirty="0" smtClean="0">
                <a:solidFill>
                  <a:schemeClr val="accent4">
                    <a:lumMod val="50000"/>
                  </a:schemeClr>
                </a:solidFill>
              </a:rPr>
              <a:t>0</a:t>
            </a:r>
            <a:endParaRPr lang="en-US" altLang="ja-JP" b="1" dirty="0" smtClean="0">
              <a:solidFill>
                <a:schemeClr val="accent4">
                  <a:lumMod val="50000"/>
                </a:schemeClr>
              </a:solidFill>
            </a:endParaRPr>
          </a:p>
          <a:p>
            <a:pPr algn="ctr"/>
            <a:r>
              <a:rPr lang="ja-JP" altLang="en-US" b="1" dirty="0" smtClean="0">
                <a:solidFill>
                  <a:schemeClr val="accent4">
                    <a:lumMod val="50000"/>
                  </a:schemeClr>
                </a:solidFill>
              </a:rPr>
              <a:t>場所：創薬科学研究館２階　講義室</a:t>
            </a:r>
            <a:endParaRPr lang="en-US" altLang="ja-JP" b="1" dirty="0" smtClean="0">
              <a:solidFill>
                <a:schemeClr val="accent4">
                  <a:lumMod val="50000"/>
                </a:schemeClr>
              </a:solidFill>
            </a:endParaRPr>
          </a:p>
          <a:p>
            <a:pPr algn="ctr"/>
            <a:r>
              <a:rPr lang="ja-JP" altLang="en-US" b="1" dirty="0" smtClean="0">
                <a:solidFill>
                  <a:schemeClr val="accent4">
                    <a:lumMod val="50000"/>
                  </a:schemeClr>
                </a:solidFill>
              </a:rPr>
              <a:t>対象：大学院生</a:t>
            </a:r>
            <a:endParaRPr lang="en-US" altLang="ja-JP" b="1" dirty="0" smtClean="0">
              <a:solidFill>
                <a:schemeClr val="accent4">
                  <a:lumMod val="50000"/>
                </a:schemeClr>
              </a:solidFill>
            </a:endParaRPr>
          </a:p>
        </p:txBody>
      </p:sp>
      <p:sp>
        <p:nvSpPr>
          <p:cNvPr id="8" name="テキスト ボックス 7"/>
          <p:cNvSpPr txBox="1"/>
          <p:nvPr/>
        </p:nvSpPr>
        <p:spPr>
          <a:xfrm>
            <a:off x="44624" y="520841"/>
            <a:ext cx="6713705" cy="707886"/>
          </a:xfrm>
          <a:prstGeom prst="rect">
            <a:avLst/>
          </a:prstGeom>
          <a:noFill/>
        </p:spPr>
        <p:txBody>
          <a:bodyPr wrap="square" rtlCol="0">
            <a:spAutoFit/>
          </a:bodyPr>
          <a:lstStyle/>
          <a:p>
            <a:pPr algn="ctr"/>
            <a:r>
              <a:rPr kumimoji="1" lang="ja-JP" altLang="en-US"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第</a:t>
            </a:r>
            <a:r>
              <a:rPr kumimoji="1" lang="en-US" altLang="ja-JP"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69</a:t>
            </a:r>
            <a:r>
              <a:rPr kumimoji="1" lang="ja-JP" altLang="en-US"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回 </a:t>
            </a:r>
            <a:r>
              <a:rPr kumimoji="1" lang="ja-JP" altLang="en-US" sz="4000" dirty="0" smtClean="0">
                <a:ln w="18415" cmpd="sng">
                  <a:noFill/>
                  <a:prstDash val="solid"/>
                </a:ln>
                <a:solidFill>
                  <a:srgbClr val="FFFFFF"/>
                </a:solidFill>
                <a:effectLst>
                  <a:glow rad="203200">
                    <a:schemeClr val="accent4">
                      <a:lumMod val="50000"/>
                      <a:alpha val="58000"/>
                    </a:schemeClr>
                  </a:glow>
                </a:effectLst>
                <a:ea typeface="HGP創英角ｺﾞｼｯｸUB" pitchFamily="50" charset="-128"/>
              </a:rPr>
              <a:t>創薬科学セミナー</a:t>
            </a:r>
            <a:endParaRPr kumimoji="1" lang="ja-JP" altLang="en-US" sz="4000" dirty="0">
              <a:ln w="18415" cmpd="sng">
                <a:noFill/>
                <a:prstDash val="solid"/>
              </a:ln>
              <a:solidFill>
                <a:srgbClr val="FFFFFF"/>
              </a:solidFill>
              <a:effectLst>
                <a:glow rad="203200">
                  <a:schemeClr val="accent4">
                    <a:lumMod val="50000"/>
                    <a:alpha val="58000"/>
                  </a:schemeClr>
                </a:glow>
              </a:effectLst>
              <a:ea typeface="HGP創英角ｺﾞｼｯｸUB" pitchFamily="50" charset="-128"/>
            </a:endParaRPr>
          </a:p>
        </p:txBody>
      </p:sp>
      <p:sp>
        <p:nvSpPr>
          <p:cNvPr id="10" name="テキスト ボックス 9"/>
          <p:cNvSpPr txBox="1"/>
          <p:nvPr/>
        </p:nvSpPr>
        <p:spPr>
          <a:xfrm>
            <a:off x="89194" y="35496"/>
            <a:ext cx="6237312" cy="461665"/>
          </a:xfrm>
          <a:prstGeom prst="rect">
            <a:avLst/>
          </a:prstGeom>
          <a:noFill/>
        </p:spPr>
        <p:txBody>
          <a:bodyPr wrap="square" rtlCol="0">
            <a:spAutoFit/>
          </a:bodyPr>
          <a:lstStyle/>
          <a:p>
            <a:pPr algn="ctr"/>
            <a:r>
              <a:rPr kumimoji="1" lang="ja-JP" altLang="en-US" sz="2400" dirty="0" smtClean="0">
                <a:ln w="18415" cmpd="sng">
                  <a:noFill/>
                  <a:prstDash val="solid"/>
                </a:ln>
                <a:solidFill>
                  <a:srgbClr val="FFFFFF"/>
                </a:solidFill>
                <a:effectLst>
                  <a:glow rad="139700">
                    <a:schemeClr val="accent4">
                      <a:satMod val="175000"/>
                      <a:alpha val="40000"/>
                    </a:schemeClr>
                  </a:glow>
                  <a:outerShdw blurRad="38100" dist="38100" dir="2700000" algn="tl">
                    <a:srgbClr val="000000">
                      <a:alpha val="43137"/>
                    </a:srgbClr>
                  </a:outerShdw>
                </a:effectLst>
              </a:rPr>
              <a:t>名古屋大学　大学院 創薬科学研究科   主催</a:t>
            </a:r>
            <a:endParaRPr kumimoji="1" lang="ja-JP" altLang="en-US" sz="2400" dirty="0">
              <a:ln w="18415" cmpd="sng">
                <a:noFill/>
                <a:prstDash val="solid"/>
              </a:ln>
              <a:solidFill>
                <a:srgbClr val="FFFFFF"/>
              </a:solidFill>
              <a:effectLst>
                <a:glow rad="139700">
                  <a:schemeClr val="accent4">
                    <a:satMod val="175000"/>
                    <a:alpha val="40000"/>
                  </a:schemeClr>
                </a:glow>
                <a:outerShdw blurRad="38100" dist="38100" dir="2700000" algn="tl">
                  <a:srgbClr val="000000">
                    <a:alpha val="43137"/>
                  </a:srgbClr>
                </a:outerShdw>
              </a:effectLst>
            </a:endParaRPr>
          </a:p>
        </p:txBody>
      </p:sp>
      <p:sp>
        <p:nvSpPr>
          <p:cNvPr id="20" name="テキスト ボックス 19"/>
          <p:cNvSpPr txBox="1"/>
          <p:nvPr/>
        </p:nvSpPr>
        <p:spPr>
          <a:xfrm>
            <a:off x="245977" y="2310990"/>
            <a:ext cx="6622701" cy="2708434"/>
          </a:xfrm>
          <a:prstGeom prst="rect">
            <a:avLst/>
          </a:prstGeom>
          <a:noFill/>
        </p:spPr>
        <p:txBody>
          <a:bodyPr wrap="square" rtlCol="0">
            <a:spAutoFit/>
          </a:bodyPr>
          <a:lstStyle/>
          <a:p>
            <a:r>
              <a:rPr lang="ja-JP" altLang="en-US" sz="2000" b="1" dirty="0" smtClean="0">
                <a:ea typeface="HGP創英角ｺﾞｼｯｸUB" pitchFamily="50" charset="-128"/>
              </a:rPr>
              <a:t>講演タイトル：</a:t>
            </a:r>
            <a:endParaRPr lang="en-US" altLang="ja-JP" sz="2000" b="1" dirty="0" smtClean="0">
              <a:ea typeface="HGP創英角ｺﾞｼｯｸUB" pitchFamily="50" charset="-128"/>
            </a:endParaRPr>
          </a:p>
          <a:p>
            <a:r>
              <a:rPr lang="en-US" altLang="ja-JP" b="1" dirty="0" smtClean="0"/>
              <a:t>『</a:t>
            </a:r>
            <a:r>
              <a:rPr lang="en-US" altLang="ja-JP" dirty="0"/>
              <a:t>Targeting </a:t>
            </a:r>
            <a:r>
              <a:rPr lang="en-US" altLang="ja-JP" dirty="0" err="1"/>
              <a:t>missfolding</a:t>
            </a:r>
            <a:r>
              <a:rPr lang="en-US" altLang="ja-JP" dirty="0"/>
              <a:t> proteins and </a:t>
            </a:r>
            <a:r>
              <a:rPr lang="en-US" altLang="ja-JP" dirty="0" err="1"/>
              <a:t>amyloidoses</a:t>
            </a:r>
            <a:r>
              <a:rPr lang="en-US" altLang="ja-JP" dirty="0"/>
              <a:t>: can natural products inform us about new treatments for dementia</a:t>
            </a:r>
            <a:r>
              <a:rPr lang="en-US" altLang="ja-JP" dirty="0" smtClean="0"/>
              <a:t>?</a:t>
            </a:r>
            <a:r>
              <a:rPr lang="en-US" altLang="ja-JP" b="1" dirty="0" smtClean="0"/>
              <a:t>』</a:t>
            </a:r>
          </a:p>
          <a:p>
            <a:endParaRPr lang="en-US" altLang="ja-JP" b="1" dirty="0" smtClean="0"/>
          </a:p>
          <a:p>
            <a:r>
              <a:rPr lang="ja-JP" altLang="en-US" sz="2000" b="1" dirty="0" smtClean="0">
                <a:ea typeface="HGP創英角ｺﾞｼｯｸUB" pitchFamily="50" charset="-128"/>
              </a:rPr>
              <a:t>講師</a:t>
            </a:r>
            <a:r>
              <a:rPr lang="ja-JP" altLang="en-US" sz="2000" b="1" dirty="0" smtClean="0">
                <a:ea typeface="HGP創英角ｺﾞｼｯｸUB" pitchFamily="50" charset="-128"/>
              </a:rPr>
              <a:t>：　</a:t>
            </a:r>
            <a:r>
              <a:rPr lang="ja-JP" altLang="en-US" sz="2000" b="1" dirty="0">
                <a:ea typeface="HGP創英角ｺﾞｼｯｸUB" pitchFamily="50" charset="-128"/>
              </a:rPr>
              <a:t>　</a:t>
            </a:r>
            <a:r>
              <a:rPr lang="en-US" altLang="ja-JP" sz="2000" b="1" dirty="0" smtClean="0">
                <a:ea typeface="HGP創英角ｺﾞｼｯｸUB" pitchFamily="50" charset="-128"/>
              </a:rPr>
              <a:t>Dr. Scott D. </a:t>
            </a:r>
            <a:r>
              <a:rPr lang="en-US" altLang="ja-JP" sz="2000" b="1" dirty="0" err="1" smtClean="0">
                <a:ea typeface="HGP創英角ｺﾞｼｯｸUB" pitchFamily="50" charset="-128"/>
              </a:rPr>
              <a:t>Smid</a:t>
            </a:r>
            <a:r>
              <a:rPr lang="ja-JP" altLang="en-US" sz="2000" b="1" dirty="0" smtClean="0">
                <a:ea typeface="HGP創英角ｺﾞｼｯｸUB" pitchFamily="50" charset="-128"/>
              </a:rPr>
              <a:t>　</a:t>
            </a:r>
            <a:r>
              <a:rPr lang="en-US" altLang="ja-JP" sz="2000" b="1" dirty="0" smtClean="0">
                <a:ea typeface="HGP創英角ｺﾞｼｯｸUB" pitchFamily="50" charset="-128"/>
              </a:rPr>
              <a:t>Ph.D.</a:t>
            </a:r>
          </a:p>
          <a:p>
            <a:r>
              <a:rPr lang="en-US" altLang="ja-JP" sz="2000" dirty="0" smtClean="0"/>
              <a:t>Deputy Head</a:t>
            </a:r>
            <a:endParaRPr lang="en-US" altLang="ja-JP" sz="2000" dirty="0"/>
          </a:p>
          <a:p>
            <a:r>
              <a:rPr lang="en-US" altLang="ja-JP" sz="1600" dirty="0"/>
              <a:t>Discipline of </a:t>
            </a:r>
            <a:r>
              <a:rPr lang="en-US" altLang="ja-JP" sz="1600" dirty="0" smtClean="0"/>
              <a:t>Pharmacology, School </a:t>
            </a:r>
            <a:r>
              <a:rPr lang="en-US" altLang="ja-JP" sz="1600" dirty="0"/>
              <a:t>of </a:t>
            </a:r>
            <a:r>
              <a:rPr lang="en-US" altLang="ja-JP" sz="1600" dirty="0" smtClean="0"/>
              <a:t>Medicine, Faculty </a:t>
            </a:r>
            <a:r>
              <a:rPr lang="en-US" altLang="ja-JP" sz="1600" dirty="0"/>
              <a:t>of Health Sciences </a:t>
            </a:r>
            <a:r>
              <a:rPr lang="en-US" altLang="zh-CN" sz="2000" b="1" dirty="0" smtClean="0">
                <a:ea typeface="HGP創英角ｺﾞｼｯｸUB" pitchFamily="50" charset="-128"/>
              </a:rPr>
              <a:t>The University of Adelaide</a:t>
            </a:r>
            <a:endParaRPr lang="zh-CN" altLang="en-US" sz="1600" b="1" dirty="0"/>
          </a:p>
          <a:p>
            <a:r>
              <a:rPr lang="en-US" altLang="ja-JP" sz="2000" b="1" dirty="0" smtClean="0"/>
              <a:t> </a:t>
            </a:r>
            <a:endParaRPr lang="ja-JP" altLang="ja-JP" sz="2000" b="1" dirty="0"/>
          </a:p>
        </p:txBody>
      </p:sp>
      <p:pic>
        <p:nvPicPr>
          <p:cNvPr id="1030" name="Picture 6"/>
          <p:cNvPicPr>
            <a:picLocks noChangeAspect="1" noChangeArrowheads="1"/>
          </p:cNvPicPr>
          <p:nvPr/>
        </p:nvPicPr>
        <p:blipFill>
          <a:blip r:embed="rId4" cstate="print">
            <a:duotone>
              <a:schemeClr val="accent5">
                <a:shade val="45000"/>
                <a:satMod val="135000"/>
              </a:schemeClr>
              <a:prstClr val="white"/>
            </a:duotone>
          </a:blip>
          <a:srcRect/>
          <a:stretch>
            <a:fillRect/>
          </a:stretch>
        </p:blipFill>
        <p:spPr bwMode="auto">
          <a:xfrm>
            <a:off x="72008" y="7293790"/>
            <a:ext cx="1196752" cy="1795264"/>
          </a:xfrm>
          <a:prstGeom prst="rect">
            <a:avLst/>
          </a:prstGeom>
          <a:noFill/>
          <a:ln w="9525">
            <a:noFill/>
            <a:miter lim="800000"/>
            <a:headEnd/>
            <a:tailEnd/>
          </a:ln>
          <a:effectLst>
            <a:softEdge rad="127000"/>
          </a:effectLst>
        </p:spPr>
      </p:pic>
      <p:pic>
        <p:nvPicPr>
          <p:cNvPr id="1028" name="Picture 4" descr="名古屋大学大学院 創薬科学研究科 基盤創薬学専攻">
            <a:hlinkClick r:id="rId5"/>
          </p:cNvPr>
          <p:cNvPicPr>
            <a:picLocks noChangeAspect="1" noChangeArrowheads="1"/>
          </p:cNvPicPr>
          <p:nvPr/>
        </p:nvPicPr>
        <p:blipFill>
          <a:blip r:embed="rId6" cstate="print"/>
          <a:srcRect/>
          <a:stretch>
            <a:fillRect/>
          </a:stretch>
        </p:blipFill>
        <p:spPr bwMode="auto">
          <a:xfrm>
            <a:off x="2660323" y="8702214"/>
            <a:ext cx="4176464" cy="411319"/>
          </a:xfrm>
          <a:prstGeom prst="rect">
            <a:avLst/>
          </a:prstGeom>
          <a:noFill/>
        </p:spPr>
      </p:pic>
      <p:sp>
        <p:nvSpPr>
          <p:cNvPr id="11" name="正方形/長方形 10"/>
          <p:cNvSpPr/>
          <p:nvPr/>
        </p:nvSpPr>
        <p:spPr>
          <a:xfrm>
            <a:off x="591224" y="4712464"/>
            <a:ext cx="5812665" cy="2862322"/>
          </a:xfrm>
          <a:prstGeom prst="rect">
            <a:avLst/>
          </a:prstGeom>
          <a:solidFill>
            <a:schemeClr val="bg1"/>
          </a:solidFill>
          <a:effectLst>
            <a:softEdge rad="127000"/>
          </a:effectLst>
        </p:spPr>
        <p:txBody>
          <a:bodyPr wrap="square">
            <a:spAutoFit/>
          </a:bodyPr>
          <a:lstStyle/>
          <a:p>
            <a:r>
              <a:rPr lang="ja-JP" altLang="en-US" sz="1200" dirty="0" smtClean="0"/>
              <a:t>（</a:t>
            </a:r>
            <a:r>
              <a:rPr lang="en-US" altLang="ja-JP" sz="1200" dirty="0"/>
              <a:t>Abstract</a:t>
            </a:r>
            <a:r>
              <a:rPr lang="ja-JP" altLang="en-US" sz="1200" dirty="0" smtClean="0"/>
              <a:t>）</a:t>
            </a:r>
            <a:endParaRPr lang="en-US" altLang="ja-JP" sz="1200" dirty="0" smtClean="0"/>
          </a:p>
          <a:p>
            <a:r>
              <a:rPr lang="en-US" altLang="ja-JP" sz="1200" dirty="0" err="1"/>
              <a:t>Dr</a:t>
            </a:r>
            <a:r>
              <a:rPr lang="en-US" altLang="ja-JP" sz="1200" dirty="0"/>
              <a:t> Scott </a:t>
            </a:r>
            <a:r>
              <a:rPr lang="en-US" altLang="ja-JP" sz="1200" dirty="0" err="1"/>
              <a:t>Smid</a:t>
            </a:r>
            <a:r>
              <a:rPr lang="en-US" altLang="ja-JP" sz="1200" dirty="0"/>
              <a:t> is a pharmacologist specializing in drug discovery and development research both in the pharmaceutical industry and academia. He maintains a strong research interest in experimental therapeutics applied towards novel treatments for neurodegenerative diseases. </a:t>
            </a:r>
            <a:endParaRPr lang="ja-JP" altLang="ja-JP" sz="1200" dirty="0"/>
          </a:p>
          <a:p>
            <a:r>
              <a:rPr lang="en-US" altLang="ja-JP" sz="1200" dirty="0"/>
              <a:t>In this talk he will discuss the bioactivity of natural products including a diverse range of plant polyphenolic compounds as templates in which to guide drug development, particularly in targeting misfolded proteins associated with brain pathologies occurring in dementia. Aggregation of toxic proteins such as beta amyloid and alpha </a:t>
            </a:r>
            <a:r>
              <a:rPr lang="en-US" altLang="ja-JP" sz="1200" dirty="0" err="1"/>
              <a:t>synuclein</a:t>
            </a:r>
            <a:r>
              <a:rPr lang="en-US" altLang="ja-JP" sz="1200" dirty="0"/>
              <a:t> occur in conditions such as Alzheimer’s and Parkinson’s disease, and plant polyphenolics can inhibit or ablate both the </a:t>
            </a:r>
            <a:r>
              <a:rPr lang="en-US" altLang="ja-JP" sz="1200" dirty="0" err="1"/>
              <a:t>fibrillisation</a:t>
            </a:r>
            <a:r>
              <a:rPr lang="en-US" altLang="ja-JP" sz="1200" dirty="0"/>
              <a:t> and aggregation of such proteins into off-target, benign states. He will provide insights into how this occurs and how this can guide urgently needed drug development for dementia and other medical applications, where targeting functional amyloids in nature can also be used to control microbial pathogens and viral infectivity.</a:t>
            </a:r>
            <a:endParaRPr lang="ja-JP" altLang="ja-JP" sz="1200" dirty="0"/>
          </a:p>
        </p:txBody>
      </p:sp>
      <p:sp>
        <p:nvSpPr>
          <p:cNvPr id="3" name="正方形/長方形 2"/>
          <p:cNvSpPr/>
          <p:nvPr/>
        </p:nvSpPr>
        <p:spPr>
          <a:xfrm>
            <a:off x="1890801" y="8460432"/>
            <a:ext cx="5400600" cy="307777"/>
          </a:xfrm>
          <a:prstGeom prst="rect">
            <a:avLst/>
          </a:prstGeom>
        </p:spPr>
        <p:txBody>
          <a:bodyPr wrap="square">
            <a:spAutoFit/>
          </a:bodyPr>
          <a:lstStyle/>
          <a:p>
            <a:pPr lvl="0"/>
            <a:r>
              <a:rPr lang="ja-JP" altLang="en-US" sz="1400" b="1" dirty="0">
                <a:solidFill>
                  <a:srgbClr val="8064A2">
                    <a:lumMod val="50000"/>
                  </a:srgbClr>
                </a:solidFill>
              </a:rPr>
              <a:t>企画： 創薬科学研究科 加藤竜司 （</a:t>
            </a:r>
            <a:r>
              <a:rPr lang="en-US" altLang="ja-JP" sz="1400" b="1" dirty="0" err="1" smtClean="0">
                <a:solidFill>
                  <a:srgbClr val="8064A2">
                    <a:lumMod val="50000"/>
                  </a:srgbClr>
                </a:solidFill>
              </a:rPr>
              <a:t>kato-r@ps.nagoya-u.ac.jp</a:t>
            </a:r>
            <a:r>
              <a:rPr lang="en-US" altLang="ja-JP" sz="1400" b="1" dirty="0">
                <a:solidFill>
                  <a:srgbClr val="8064A2">
                    <a:lumMod val="50000"/>
                  </a:srgbClr>
                </a:solidFill>
              </a:rPr>
              <a:t>)</a:t>
            </a:r>
            <a:endParaRPr lang="ja-JP" altLang="en-US" sz="1400" b="1" dirty="0">
              <a:solidFill>
                <a:srgbClr val="8064A2">
                  <a:lumMod val="50000"/>
                </a:srgbClr>
              </a:solidFill>
            </a:endParaRPr>
          </a:p>
        </p:txBody>
      </p:sp>
      <p:pic>
        <p:nvPicPr>
          <p:cNvPr id="10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7361" y="59220"/>
            <a:ext cx="590004" cy="4379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正方形/長方形 3"/>
          <p:cNvSpPr/>
          <p:nvPr/>
        </p:nvSpPr>
        <p:spPr>
          <a:xfrm>
            <a:off x="373911" y="7466488"/>
            <a:ext cx="6055130" cy="954107"/>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ja-JP" altLang="en-US" sz="1400" b="1" spc="50" dirty="0">
                <a:ln w="11430"/>
                <a:solidFill>
                  <a:srgbClr val="FF0000"/>
                </a:solidFill>
              </a:rPr>
              <a:t>創</a:t>
            </a:r>
            <a:r>
              <a:rPr lang="ja-JP" altLang="en-US" sz="1400" b="1" spc="50" dirty="0" smtClean="0">
                <a:ln w="11430"/>
                <a:solidFill>
                  <a:srgbClr val="FF0000"/>
                </a:solidFill>
              </a:rPr>
              <a:t>薬科学において企業的観点・アカデミアの観点の</a:t>
            </a:r>
            <a:endParaRPr lang="en-US" altLang="ja-JP" sz="1400" b="1" spc="50" dirty="0" smtClean="0">
              <a:ln w="11430"/>
              <a:solidFill>
                <a:srgbClr val="FF0000"/>
              </a:solidFill>
            </a:endParaRPr>
          </a:p>
          <a:p>
            <a:pPr lvl="0" algn="ctr"/>
            <a:r>
              <a:rPr lang="ja-JP" altLang="en-US" sz="1400" b="1" spc="50" dirty="0" smtClean="0">
                <a:ln w="11430"/>
                <a:solidFill>
                  <a:srgbClr val="FF0000"/>
                </a:solidFill>
              </a:rPr>
              <a:t>両方をもって近年注目される神経変性疾患に取り組まれている先生です。</a:t>
            </a:r>
            <a:endParaRPr lang="en-US" altLang="ja-JP" sz="1400" b="1" spc="50" dirty="0" smtClean="0">
              <a:ln w="11430"/>
              <a:solidFill>
                <a:srgbClr val="FF0000"/>
              </a:solidFill>
            </a:endParaRPr>
          </a:p>
          <a:p>
            <a:pPr lvl="0" algn="ctr"/>
            <a:r>
              <a:rPr lang="ja-JP" altLang="en-US" sz="1400" b="1" spc="50" dirty="0" smtClean="0">
                <a:ln w="11430"/>
                <a:solidFill>
                  <a:srgbClr val="FF0000"/>
                </a:solidFill>
              </a:rPr>
              <a:t>英語の講義ですが、丁寧に話してくださいます。</a:t>
            </a:r>
            <a:endParaRPr lang="en-US" altLang="ja-JP" sz="1400" b="1" spc="50" dirty="0" smtClean="0">
              <a:ln w="11430"/>
              <a:solidFill>
                <a:srgbClr val="FF0000"/>
              </a:solidFill>
            </a:endParaRPr>
          </a:p>
          <a:p>
            <a:pPr lvl="0" algn="ctr"/>
            <a:r>
              <a:rPr lang="ja-JP" altLang="en-US" sz="1400" b="1" spc="50" dirty="0" smtClean="0">
                <a:ln w="11430"/>
                <a:solidFill>
                  <a:srgbClr val="FF0000"/>
                </a:solidFill>
              </a:rPr>
              <a:t>是非みなさまご参加ください。</a:t>
            </a:r>
            <a:endParaRPr lang="en-US" altLang="ja-JP" sz="1400" b="1" spc="50" dirty="0">
              <a:ln w="11430"/>
              <a:solidFill>
                <a:srgbClr val="FF0000"/>
              </a:solidFill>
            </a:endParaRPr>
          </a:p>
        </p:txBody>
      </p:sp>
      <p:sp>
        <p:nvSpPr>
          <p:cNvPr id="2" name="正方形/長方形 1"/>
          <p:cNvSpPr/>
          <p:nvPr/>
        </p:nvSpPr>
        <p:spPr>
          <a:xfrm>
            <a:off x="1812717" y="2116732"/>
            <a:ext cx="3200459" cy="19549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先端薬科学特論：単位認定講義</a:t>
            </a:r>
            <a:endParaRPr kumimoji="1" lang="ja-JP" altLang="en-US" sz="1400" dirty="0">
              <a:solidFill>
                <a:schemeClr val="tx1"/>
              </a:solidFill>
            </a:endParaRPr>
          </a:p>
        </p:txBody>
      </p:sp>
    </p:spTree>
    <p:extLst>
      <p:ext uri="{BB962C8B-B14F-4D97-AF65-F5344CB8AC3E}">
        <p14:creationId xmlns:p14="http://schemas.microsoft.com/office/powerpoint/2010/main" val="170493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5604</TotalTime>
  <Words>272</Words>
  <Application>Microsoft Office PowerPoint</Application>
  <PresentationFormat>画面に合わせる (4:3)</PresentationFormat>
  <Paragraphs>21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ryuji</dc:creator>
  <cp:lastModifiedBy>ryuji</cp:lastModifiedBy>
  <cp:revision>54</cp:revision>
  <dcterms:created xsi:type="dcterms:W3CDTF">2012-03-24T06:33:59Z</dcterms:created>
  <dcterms:modified xsi:type="dcterms:W3CDTF">2017-09-07T12:29:47Z</dcterms:modified>
</cp:coreProperties>
</file>