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790" y="-54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2017/8/25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2017/8/25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2017/8/25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221088" y="3540833"/>
            <a:ext cx="2718840" cy="1812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9" name="テキスト ボックス 8"/>
          <p:cNvSpPr txBox="1"/>
          <p:nvPr/>
        </p:nvSpPr>
        <p:spPr>
          <a:xfrm>
            <a:off x="651385" y="1178654"/>
            <a:ext cx="5348018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accent4">
                    <a:lumMod val="50000"/>
                  </a:schemeClr>
                </a:solidFill>
              </a:rPr>
              <a:t>日時： </a:t>
            </a:r>
            <a:r>
              <a:rPr lang="en-US" altLang="ja-JP" b="1" dirty="0" smtClean="0">
                <a:solidFill>
                  <a:schemeClr val="accent4">
                    <a:lumMod val="50000"/>
                  </a:schemeClr>
                </a:solidFill>
              </a:rPr>
              <a:t>2017</a:t>
            </a:r>
            <a:r>
              <a:rPr lang="ja-JP" altLang="en-US" b="1" dirty="0" smtClean="0">
                <a:solidFill>
                  <a:schemeClr val="accent4">
                    <a:lumMod val="50000"/>
                  </a:schemeClr>
                </a:solidFill>
              </a:rPr>
              <a:t>年</a:t>
            </a:r>
            <a:r>
              <a:rPr lang="en-US" altLang="ja-JP" b="1" dirty="0" smtClean="0">
                <a:solidFill>
                  <a:schemeClr val="accent4">
                    <a:lumMod val="50000"/>
                  </a:schemeClr>
                </a:solidFill>
              </a:rPr>
              <a:t>9</a:t>
            </a:r>
            <a:r>
              <a:rPr lang="ja-JP" altLang="en-US" b="1" dirty="0" smtClean="0">
                <a:solidFill>
                  <a:schemeClr val="accent4">
                    <a:lumMod val="50000"/>
                  </a:schemeClr>
                </a:solidFill>
              </a:rPr>
              <a:t>月</a:t>
            </a:r>
            <a:r>
              <a:rPr lang="en-US" altLang="ja-JP" b="1" dirty="0" smtClean="0">
                <a:solidFill>
                  <a:schemeClr val="accent4">
                    <a:lumMod val="50000"/>
                  </a:schemeClr>
                </a:solidFill>
              </a:rPr>
              <a:t>22</a:t>
            </a:r>
            <a:r>
              <a:rPr lang="ja-JP" altLang="en-US" b="1" dirty="0" smtClean="0">
                <a:solidFill>
                  <a:schemeClr val="accent4">
                    <a:lumMod val="50000"/>
                  </a:schemeClr>
                </a:solidFill>
              </a:rPr>
              <a:t>日（金曜日</a:t>
            </a:r>
            <a:r>
              <a:rPr lang="ja-JP" altLang="en-US" b="1" dirty="0" smtClean="0">
                <a:solidFill>
                  <a:schemeClr val="accent4">
                    <a:lumMod val="50000"/>
                  </a:schemeClr>
                </a:solidFill>
              </a:rPr>
              <a:t>） </a:t>
            </a:r>
            <a:r>
              <a:rPr lang="en-US" altLang="ja-JP" b="1" dirty="0" smtClean="0">
                <a:solidFill>
                  <a:schemeClr val="accent4">
                    <a:lumMod val="50000"/>
                  </a:schemeClr>
                </a:solidFill>
              </a:rPr>
              <a:t>15</a:t>
            </a:r>
            <a:r>
              <a:rPr lang="ja-JP" altLang="en-US" b="1" dirty="0" smtClean="0">
                <a:solidFill>
                  <a:schemeClr val="accent4">
                    <a:lumMod val="50000"/>
                  </a:schemeClr>
                </a:solidFill>
              </a:rPr>
              <a:t>：</a:t>
            </a:r>
            <a:r>
              <a:rPr lang="en-US" altLang="ja-JP" b="1" dirty="0">
                <a:solidFill>
                  <a:schemeClr val="accent4">
                    <a:lumMod val="50000"/>
                  </a:schemeClr>
                </a:solidFill>
              </a:rPr>
              <a:t>3</a:t>
            </a:r>
            <a:r>
              <a:rPr lang="en-US" altLang="ja-JP" b="1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r>
              <a:rPr lang="ja-JP" altLang="en-US" b="1" dirty="0" smtClean="0">
                <a:solidFill>
                  <a:schemeClr val="accent4">
                    <a:lumMod val="50000"/>
                  </a:schemeClr>
                </a:solidFill>
              </a:rPr>
              <a:t>～</a:t>
            </a:r>
            <a:r>
              <a:rPr lang="en-US" altLang="ja-JP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altLang="ja-JP" b="1" dirty="0" smtClean="0">
                <a:solidFill>
                  <a:schemeClr val="accent4">
                    <a:lumMod val="50000"/>
                  </a:schemeClr>
                </a:solidFill>
              </a:rPr>
              <a:t>17</a:t>
            </a:r>
            <a:r>
              <a:rPr lang="ja-JP" altLang="en-US" b="1" dirty="0" smtClean="0">
                <a:solidFill>
                  <a:schemeClr val="accent4">
                    <a:lumMod val="50000"/>
                  </a:schemeClr>
                </a:solidFill>
              </a:rPr>
              <a:t>：</a:t>
            </a:r>
            <a:r>
              <a:rPr lang="en-US" altLang="ja-JP" b="1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</a:p>
          <a:p>
            <a:pPr algn="ctr"/>
            <a:r>
              <a:rPr lang="ja-JP" altLang="en-US" b="1" dirty="0" smtClean="0">
                <a:solidFill>
                  <a:schemeClr val="accent4">
                    <a:lumMod val="50000"/>
                  </a:schemeClr>
                </a:solidFill>
              </a:rPr>
              <a:t>場所：創薬科学研究館２階　講義室</a:t>
            </a:r>
            <a:endParaRPr lang="en-US" altLang="ja-JP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ja-JP" altLang="en-US" b="1" dirty="0" smtClean="0">
                <a:solidFill>
                  <a:schemeClr val="accent4">
                    <a:lumMod val="50000"/>
                  </a:schemeClr>
                </a:solidFill>
              </a:rPr>
              <a:t>対象：大学院生</a:t>
            </a:r>
            <a:endParaRPr lang="en-US" altLang="ja-JP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624" y="520841"/>
            <a:ext cx="6713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03200">
                    <a:schemeClr val="accent4">
                      <a:lumMod val="50000"/>
                      <a:alpha val="58000"/>
                    </a:schemeClr>
                  </a:glow>
                </a:effectLst>
                <a:ea typeface="HGP創英角ｺﾞｼｯｸUB" pitchFamily="50" charset="-128"/>
              </a:rPr>
              <a:t>第</a:t>
            </a:r>
            <a:r>
              <a:rPr kumimoji="1" lang="en-US" altLang="ja-JP" sz="40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03200">
                    <a:schemeClr val="accent4">
                      <a:lumMod val="50000"/>
                      <a:alpha val="58000"/>
                    </a:schemeClr>
                  </a:glow>
                </a:effectLst>
                <a:ea typeface="HGP創英角ｺﾞｼｯｸUB" pitchFamily="50" charset="-128"/>
              </a:rPr>
              <a:t>68</a:t>
            </a:r>
            <a:r>
              <a:rPr kumimoji="1" lang="ja-JP" altLang="en-US" sz="40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03200">
                    <a:schemeClr val="accent4">
                      <a:lumMod val="50000"/>
                      <a:alpha val="58000"/>
                    </a:schemeClr>
                  </a:glow>
                </a:effectLst>
                <a:ea typeface="HGP創英角ｺﾞｼｯｸUB" pitchFamily="50" charset="-128"/>
              </a:rPr>
              <a:t>回 </a:t>
            </a:r>
            <a:r>
              <a:rPr kumimoji="1" lang="ja-JP" altLang="en-US" sz="40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03200">
                    <a:schemeClr val="accent4">
                      <a:lumMod val="50000"/>
                      <a:alpha val="58000"/>
                    </a:schemeClr>
                  </a:glow>
                </a:effectLst>
                <a:ea typeface="HGP創英角ｺﾞｼｯｸUB" pitchFamily="50" charset="-128"/>
              </a:rPr>
              <a:t>創薬科学セミナー</a:t>
            </a:r>
            <a:endParaRPr kumimoji="1" lang="ja-JP" altLang="en-US" sz="40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203200">
                  <a:schemeClr val="accent4">
                    <a:lumMod val="50000"/>
                    <a:alpha val="58000"/>
                  </a:schemeClr>
                </a:glow>
              </a:effectLst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73585" y="2411760"/>
            <a:ext cx="66227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ea typeface="HGP創英角ｺﾞｼｯｸUB" pitchFamily="50" charset="-128"/>
              </a:rPr>
              <a:t>講演タイトル：</a:t>
            </a:r>
            <a:endParaRPr lang="en-US" altLang="ja-JP" sz="2000" b="1" dirty="0" smtClean="0">
              <a:ea typeface="HGP創英角ｺﾞｼｯｸUB" pitchFamily="50" charset="-128"/>
            </a:endParaRPr>
          </a:p>
          <a:p>
            <a:r>
              <a:rPr lang="en-US" altLang="ja-JP" sz="2000" b="1" dirty="0" smtClean="0"/>
              <a:t>『</a:t>
            </a:r>
            <a:r>
              <a:rPr lang="ja-JP" altLang="ja-JP" sz="2000" b="1" dirty="0"/>
              <a:t>卵子のクオリティーを評価するための指標</a:t>
            </a:r>
            <a:r>
              <a:rPr lang="ja-JP" altLang="ja-JP" sz="2000" b="1" dirty="0" smtClean="0"/>
              <a:t>探索</a:t>
            </a:r>
            <a:r>
              <a:rPr lang="en-US" altLang="ja-JP" sz="2000" b="1" dirty="0" smtClean="0"/>
              <a:t>』</a:t>
            </a:r>
            <a:endParaRPr lang="en-US" altLang="ja-JP" sz="2000" b="1" dirty="0" smtClean="0"/>
          </a:p>
          <a:p>
            <a:endParaRPr lang="en-US" altLang="ja-JP" sz="2000" b="1" dirty="0" smtClean="0">
              <a:ea typeface="HGP創英角ｺﾞｼｯｸUB" pitchFamily="50" charset="-128"/>
            </a:endParaRPr>
          </a:p>
          <a:p>
            <a:r>
              <a:rPr lang="ja-JP" altLang="en-US" sz="2000" b="1" dirty="0" smtClean="0">
                <a:ea typeface="HGP創英角ｺﾞｼｯｸUB" pitchFamily="50" charset="-128"/>
              </a:rPr>
              <a:t>講師：　</a:t>
            </a:r>
            <a:r>
              <a:rPr lang="ja-JP" altLang="en-US" sz="2000" b="1" dirty="0">
                <a:ea typeface="HGP創英角ｺﾞｼｯｸUB" pitchFamily="50" charset="-128"/>
              </a:rPr>
              <a:t>　</a:t>
            </a:r>
            <a:r>
              <a:rPr lang="ja-JP" altLang="en-US" sz="2000" dirty="0" smtClean="0">
                <a:ea typeface="HGP創英角ｺﾞｼｯｸUB" pitchFamily="50" charset="-128"/>
              </a:rPr>
              <a:t>星野　</a:t>
            </a:r>
            <a:r>
              <a:rPr lang="ja-JP" altLang="en-US" sz="2000" dirty="0" smtClean="0">
                <a:ea typeface="HGP創英角ｺﾞｼｯｸUB" pitchFamily="50" charset="-128"/>
              </a:rPr>
              <a:t>由美　</a:t>
            </a:r>
            <a:r>
              <a:rPr lang="ja-JP" altLang="en-US" sz="2000" b="1" dirty="0" smtClean="0"/>
              <a:t>博士</a:t>
            </a:r>
            <a:endParaRPr lang="ja-JP" altLang="ja-JP" sz="2000" b="1" dirty="0"/>
          </a:p>
          <a:p>
            <a:r>
              <a:rPr lang="zh-CN" altLang="en-US" sz="1600" b="1" dirty="0"/>
              <a:t>広島大学大学院生物圏科学研究科　</a:t>
            </a:r>
            <a:r>
              <a:rPr lang="zh-CN" altLang="en-US" sz="1600" b="1" dirty="0" smtClean="0"/>
              <a:t>助教</a:t>
            </a:r>
            <a:endParaRPr lang="en-US" altLang="zh-CN" sz="1600" b="1" dirty="0"/>
          </a:p>
          <a:p>
            <a:r>
              <a:rPr lang="zh-CN" altLang="en-US" sz="1600" b="1" dirty="0" smtClean="0"/>
              <a:t>博士</a:t>
            </a:r>
            <a:r>
              <a:rPr lang="zh-CN" altLang="en-US" sz="1600" b="1" dirty="0"/>
              <a:t>（農学）</a:t>
            </a:r>
          </a:p>
          <a:p>
            <a:r>
              <a:rPr lang="en-US" altLang="ja-JP" sz="2000" b="1" dirty="0" smtClean="0"/>
              <a:t> </a:t>
            </a:r>
            <a:endParaRPr lang="ja-JP" altLang="ja-JP" sz="2000" b="1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2008" y="7293790"/>
            <a:ext cx="1196752" cy="179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519442" y="4552989"/>
            <a:ext cx="5812665" cy="1754326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（要旨）</a:t>
            </a:r>
            <a:endParaRPr lang="en-US" altLang="ja-JP" sz="1200" dirty="0" smtClean="0"/>
          </a:p>
          <a:p>
            <a:r>
              <a:rPr lang="ja-JP" altLang="ja-JP" sz="1200" dirty="0"/>
              <a:t>卵子の体外操作技術は、生殖医療や家畜生産の領域において標準化されつつある。しかし、肝心な卵子の質（クオリティー）を評価する仕組みがなく、安定した高い出生率に繋がっていない。卵子のクオリティーはその後の発生に影響するが、適切な評価方法がないことから、一般的には顕微鏡下での形態観察で、操作者の経験に基づいた判定がなされている。発生能力を形態的特徴で判断するには限界があり、精度の高い評価系の構築が急務である。本セミナーでは、「細胞内温度計測」と「顕微ラマンシステムによる卵子のスペクトル測定」に基づく卵子評価の可能性について紹介したい。</a:t>
            </a:r>
          </a:p>
          <a:p>
            <a:endParaRPr lang="ja-JP" altLang="ja-JP" sz="1200" dirty="0"/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企画： 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373911" y="7272380"/>
            <a:ext cx="6055130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/>
            <a:r>
              <a:rPr lang="ja-JP" altLang="en-US" sz="1600" b="1" spc="50" dirty="0" smtClean="0">
                <a:ln w="11430"/>
                <a:solidFill>
                  <a:srgbClr val="FF0000"/>
                </a:solidFill>
              </a:rPr>
              <a:t>農学的視点からの細胞の「品質評価」における</a:t>
            </a:r>
            <a:endParaRPr lang="en-US" altLang="ja-JP" sz="1600" b="1" spc="50" dirty="0" smtClean="0">
              <a:ln w="11430"/>
              <a:solidFill>
                <a:srgbClr val="FF0000"/>
              </a:solidFill>
            </a:endParaRPr>
          </a:p>
          <a:p>
            <a:pPr lvl="0" algn="ctr"/>
            <a:r>
              <a:rPr lang="ja-JP" altLang="en-US" sz="1600" b="1" spc="50" dirty="0" smtClean="0">
                <a:ln w="11430"/>
                <a:solidFill>
                  <a:srgbClr val="FF0000"/>
                </a:solidFill>
              </a:rPr>
              <a:t>先駆的なご研究のご講演です。</a:t>
            </a:r>
            <a:endParaRPr lang="en-US" altLang="ja-JP" sz="1600" b="1" spc="50" dirty="0" smtClean="0">
              <a:ln w="11430"/>
              <a:solidFill>
                <a:srgbClr val="FF0000"/>
              </a:solidFill>
            </a:endParaRPr>
          </a:p>
          <a:p>
            <a:pPr lvl="0" algn="ctr"/>
            <a:r>
              <a:rPr lang="ja-JP" altLang="en-US" sz="1600" b="1" spc="50" dirty="0" smtClean="0">
                <a:ln w="11430"/>
                <a:solidFill>
                  <a:srgbClr val="FF0000"/>
                </a:solidFill>
              </a:rPr>
              <a:t>生殖医療や家畜生産における重要な課題として</a:t>
            </a:r>
            <a:endParaRPr lang="en-US" altLang="ja-JP" sz="1600" b="1" spc="50" dirty="0">
              <a:ln w="11430"/>
              <a:solidFill>
                <a:srgbClr val="FF0000"/>
              </a:solidFill>
            </a:endParaRPr>
          </a:p>
          <a:p>
            <a:pPr lvl="0" algn="ctr"/>
            <a:r>
              <a:rPr lang="ja-JP" altLang="en-US" sz="1600" b="1" spc="50" dirty="0" smtClean="0">
                <a:ln w="11430"/>
                <a:solidFill>
                  <a:srgbClr val="FF0000"/>
                </a:solidFill>
              </a:rPr>
              <a:t>是非多くの方にご聴講いただければと思います。</a:t>
            </a:r>
            <a:endParaRPr lang="en-US" altLang="ja-JP" sz="1600" b="1" spc="50" dirty="0">
              <a:ln w="11430"/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812717" y="2116732"/>
            <a:ext cx="3200459" cy="19549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先端薬科学特論：単位認定講義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9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5599</TotalTime>
  <Words>256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ryuji</cp:lastModifiedBy>
  <cp:revision>52</cp:revision>
  <dcterms:created xsi:type="dcterms:W3CDTF">2012-03-24T06:33:59Z</dcterms:created>
  <dcterms:modified xsi:type="dcterms:W3CDTF">2017-08-24T16:00:40Z</dcterms:modified>
</cp:coreProperties>
</file>