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190" y="11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361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306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2957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643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505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2017/3/20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62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2017/3/20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149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2017/3/20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458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2017/3/20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46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2017/3/20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4481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2017/3/20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7495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0E9B3-DBE7-4F26-A8A2-16DD3F096C01}" type="datetimeFigureOut">
              <a:rPr kumimoji="1" lang="ja-JP" altLang="en-US" smtClean="0"/>
              <a:pPr/>
              <a:t>2017/3/20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24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://www.ps.nagoya-u.ac.jp/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879" y="3143250"/>
            <a:ext cx="6858000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221088" y="3540833"/>
            <a:ext cx="2718840" cy="1812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sp>
        <p:nvSpPr>
          <p:cNvPr id="9" name="テキスト ボックス 8"/>
          <p:cNvSpPr txBox="1"/>
          <p:nvPr/>
        </p:nvSpPr>
        <p:spPr>
          <a:xfrm>
            <a:off x="260648" y="1178654"/>
            <a:ext cx="6576139" cy="92333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>
                <a:solidFill>
                  <a:schemeClr val="accent4">
                    <a:lumMod val="50000"/>
                  </a:schemeClr>
                </a:solidFill>
              </a:rPr>
              <a:t>日時： </a:t>
            </a:r>
            <a:r>
              <a:rPr lang="en-US" altLang="ja-JP" b="1" dirty="0" smtClean="0">
                <a:solidFill>
                  <a:schemeClr val="accent4">
                    <a:lumMod val="50000"/>
                  </a:schemeClr>
                </a:solidFill>
              </a:rPr>
              <a:t>2017</a:t>
            </a:r>
            <a:r>
              <a:rPr lang="ja-JP" altLang="en-US" b="1" dirty="0" smtClean="0">
                <a:solidFill>
                  <a:schemeClr val="accent4">
                    <a:lumMod val="50000"/>
                  </a:schemeClr>
                </a:solidFill>
              </a:rPr>
              <a:t>年</a:t>
            </a:r>
            <a:r>
              <a:rPr lang="en-US" altLang="ja-JP" b="1" dirty="0">
                <a:solidFill>
                  <a:schemeClr val="accent4">
                    <a:lumMod val="50000"/>
                  </a:schemeClr>
                </a:solidFill>
              </a:rPr>
              <a:t>4</a:t>
            </a:r>
            <a:r>
              <a:rPr lang="ja-JP" altLang="en-US" b="1" dirty="0" smtClean="0">
                <a:solidFill>
                  <a:schemeClr val="accent4">
                    <a:lumMod val="50000"/>
                  </a:schemeClr>
                </a:solidFill>
              </a:rPr>
              <a:t>月</a:t>
            </a:r>
            <a:r>
              <a:rPr lang="en-US" altLang="ja-JP" b="1" dirty="0" smtClean="0">
                <a:solidFill>
                  <a:schemeClr val="accent4">
                    <a:lumMod val="50000"/>
                  </a:schemeClr>
                </a:solidFill>
              </a:rPr>
              <a:t>17</a:t>
            </a:r>
            <a:r>
              <a:rPr lang="ja-JP" altLang="en-US" b="1" dirty="0" smtClean="0">
                <a:solidFill>
                  <a:schemeClr val="accent4">
                    <a:lumMod val="50000"/>
                  </a:schemeClr>
                </a:solidFill>
              </a:rPr>
              <a:t>日（月曜日） </a:t>
            </a:r>
            <a:r>
              <a:rPr lang="en-US" altLang="ja-JP" b="1" dirty="0" smtClean="0">
                <a:solidFill>
                  <a:schemeClr val="accent4">
                    <a:lumMod val="50000"/>
                  </a:schemeClr>
                </a:solidFill>
              </a:rPr>
              <a:t>17</a:t>
            </a:r>
            <a:r>
              <a:rPr lang="ja-JP" altLang="en-US" b="1" dirty="0" smtClean="0">
                <a:solidFill>
                  <a:schemeClr val="accent4">
                    <a:lumMod val="50000"/>
                  </a:schemeClr>
                </a:solidFill>
              </a:rPr>
              <a:t>：</a:t>
            </a:r>
            <a:r>
              <a:rPr lang="en-US" altLang="ja-JP" b="1" dirty="0" smtClean="0">
                <a:solidFill>
                  <a:schemeClr val="accent4">
                    <a:lumMod val="50000"/>
                  </a:schemeClr>
                </a:solidFill>
              </a:rPr>
              <a:t>00</a:t>
            </a:r>
            <a:r>
              <a:rPr lang="ja-JP" altLang="en-US" b="1" dirty="0" smtClean="0">
                <a:solidFill>
                  <a:schemeClr val="accent4">
                    <a:lumMod val="50000"/>
                  </a:schemeClr>
                </a:solidFill>
              </a:rPr>
              <a:t>～</a:t>
            </a:r>
            <a:r>
              <a:rPr lang="en-US" altLang="ja-JP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altLang="ja-JP" b="1" dirty="0" smtClean="0">
                <a:solidFill>
                  <a:schemeClr val="accent4">
                    <a:lumMod val="50000"/>
                  </a:schemeClr>
                </a:solidFill>
              </a:rPr>
              <a:t>18</a:t>
            </a:r>
            <a:r>
              <a:rPr lang="ja-JP" altLang="en-US" b="1" dirty="0" smtClean="0">
                <a:solidFill>
                  <a:schemeClr val="accent4">
                    <a:lumMod val="50000"/>
                  </a:schemeClr>
                </a:solidFill>
              </a:rPr>
              <a:t>：</a:t>
            </a:r>
            <a:r>
              <a:rPr lang="en-US" altLang="ja-JP" b="1" dirty="0">
                <a:solidFill>
                  <a:schemeClr val="accent4">
                    <a:lumMod val="50000"/>
                  </a:schemeClr>
                </a:solidFill>
              </a:rPr>
              <a:t>3</a:t>
            </a:r>
            <a:r>
              <a:rPr lang="en-US" altLang="ja-JP" b="1" dirty="0" smtClean="0">
                <a:solidFill>
                  <a:schemeClr val="accent4">
                    <a:lumMod val="50000"/>
                  </a:schemeClr>
                </a:solidFill>
              </a:rPr>
              <a:t>0</a:t>
            </a:r>
          </a:p>
          <a:p>
            <a:pPr algn="ctr"/>
            <a:r>
              <a:rPr lang="ja-JP" altLang="en-US" b="1" dirty="0" smtClean="0">
                <a:solidFill>
                  <a:schemeClr val="accent4">
                    <a:lumMod val="50000"/>
                  </a:schemeClr>
                </a:solidFill>
              </a:rPr>
              <a:t>場所：創薬科学研究館２階　講義室</a:t>
            </a:r>
            <a:endParaRPr lang="en-US" altLang="ja-JP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r>
              <a:rPr lang="ja-JP" altLang="en-US" b="1" dirty="0" smtClean="0">
                <a:solidFill>
                  <a:schemeClr val="accent4">
                    <a:lumMod val="50000"/>
                  </a:schemeClr>
                </a:solidFill>
              </a:rPr>
              <a:t>対象：大学院生を対象としていますが、どなたでも参加可能です。</a:t>
            </a:r>
            <a:endParaRPr lang="en-US" altLang="ja-JP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4624" y="520841"/>
            <a:ext cx="67137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203200">
                    <a:schemeClr val="accent4">
                      <a:lumMod val="50000"/>
                      <a:alpha val="58000"/>
                    </a:schemeClr>
                  </a:glow>
                </a:effectLst>
                <a:ea typeface="HGP創英角ｺﾞｼｯｸUB" pitchFamily="50" charset="-128"/>
              </a:rPr>
              <a:t>第</a:t>
            </a:r>
            <a:r>
              <a:rPr kumimoji="1" lang="en-US" altLang="ja-JP" sz="40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203200">
                    <a:schemeClr val="accent4">
                      <a:lumMod val="50000"/>
                      <a:alpha val="58000"/>
                    </a:schemeClr>
                  </a:glow>
                </a:effectLst>
                <a:ea typeface="HGP創英角ｺﾞｼｯｸUB" pitchFamily="50" charset="-128"/>
              </a:rPr>
              <a:t>54</a:t>
            </a:r>
            <a:r>
              <a:rPr kumimoji="1" lang="ja-JP" altLang="en-US" sz="40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203200">
                    <a:schemeClr val="accent4">
                      <a:lumMod val="50000"/>
                      <a:alpha val="58000"/>
                    </a:schemeClr>
                  </a:glow>
                </a:effectLst>
                <a:ea typeface="HGP創英角ｺﾞｼｯｸUB" pitchFamily="50" charset="-128"/>
              </a:rPr>
              <a:t>回 創薬科学セミナー</a:t>
            </a:r>
            <a:endParaRPr kumimoji="1" lang="ja-JP" altLang="en-US" sz="40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glow rad="203200">
                  <a:schemeClr val="accent4">
                    <a:lumMod val="50000"/>
                    <a:alpha val="58000"/>
                  </a:schemeClr>
                </a:glow>
              </a:effectLst>
              <a:ea typeface="HGP創英角ｺﾞｼｯｸUB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9194" y="35496"/>
            <a:ext cx="6237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名古屋大学　大学院 創薬科学研究科   主催</a:t>
            </a:r>
            <a:endParaRPr kumimoji="1" lang="ja-JP" altLang="en-US" sz="24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73585" y="2411760"/>
            <a:ext cx="66227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ea typeface="HGP創英角ｺﾞｼｯｸUB" pitchFamily="50" charset="-128"/>
              </a:rPr>
              <a:t>講演タイトル：</a:t>
            </a:r>
            <a:endParaRPr lang="en-US" altLang="ja-JP" sz="2000" b="1" dirty="0" smtClean="0">
              <a:ea typeface="HGP創英角ｺﾞｼｯｸUB" pitchFamily="50" charset="-128"/>
            </a:endParaRPr>
          </a:p>
          <a:p>
            <a:r>
              <a:rPr lang="en-US" altLang="ja-JP" sz="2400" b="1" dirty="0" smtClean="0"/>
              <a:t>『</a:t>
            </a:r>
            <a:r>
              <a:rPr lang="ja-JP" altLang="en-US" sz="2400" b="1" dirty="0"/>
              <a:t>食薬成分の吸収に関与</a:t>
            </a:r>
            <a:r>
              <a:rPr lang="ja-JP" altLang="en-US" sz="2400" b="1" dirty="0" smtClean="0"/>
              <a:t>する</a:t>
            </a:r>
            <a:endParaRPr lang="en-US" altLang="ja-JP" sz="2400" b="1" dirty="0" smtClean="0"/>
          </a:p>
          <a:p>
            <a:r>
              <a:rPr lang="ja-JP" altLang="en-US" sz="2400" b="1" dirty="0"/>
              <a:t>　</a:t>
            </a:r>
            <a:r>
              <a:rPr lang="ja-JP" altLang="en-US" sz="2400" b="1" dirty="0" smtClean="0"/>
              <a:t>　　　ペプチド輸送体の</a:t>
            </a:r>
            <a:r>
              <a:rPr lang="ja-JP" altLang="en-US" sz="2400" b="1" dirty="0"/>
              <a:t>基質多選択性</a:t>
            </a:r>
            <a:r>
              <a:rPr lang="en-US" altLang="ja-JP" sz="2400" b="1" dirty="0" smtClean="0"/>
              <a:t>』</a:t>
            </a:r>
          </a:p>
          <a:p>
            <a:endParaRPr lang="en-US" altLang="ja-JP" sz="2000" b="1" dirty="0" smtClean="0">
              <a:ea typeface="HGP創英角ｺﾞｼｯｸUB" pitchFamily="50" charset="-128"/>
            </a:endParaRPr>
          </a:p>
          <a:p>
            <a:r>
              <a:rPr lang="ja-JP" altLang="en-US" sz="2000" b="1" dirty="0" smtClean="0">
                <a:ea typeface="HGP創英角ｺﾞｼｯｸUB" pitchFamily="50" charset="-128"/>
              </a:rPr>
              <a:t>講師：　</a:t>
            </a:r>
            <a:r>
              <a:rPr lang="ja-JP" altLang="en-US" sz="2000" b="1" dirty="0" smtClean="0"/>
              <a:t>伊藤</a:t>
            </a:r>
            <a:r>
              <a:rPr lang="ja-JP" altLang="en-US" sz="2000" b="1" dirty="0"/>
              <a:t>　圭祐</a:t>
            </a:r>
            <a:r>
              <a:rPr lang="ja-JP" altLang="en-US" sz="2000" b="1" dirty="0" smtClean="0"/>
              <a:t>　博士</a:t>
            </a:r>
            <a:endParaRPr lang="ja-JP" altLang="ja-JP" sz="2000" b="1" dirty="0"/>
          </a:p>
          <a:p>
            <a:r>
              <a:rPr lang="zh-CN" altLang="en-US" sz="1600" b="1" dirty="0"/>
              <a:t>静岡県立大学　食品栄養科学部</a:t>
            </a:r>
          </a:p>
          <a:p>
            <a:r>
              <a:rPr lang="zh-CN" altLang="en-US" sz="1600" b="1" dirty="0"/>
              <a:t>食品化学研究室　</a:t>
            </a:r>
            <a:r>
              <a:rPr lang="zh-CN" altLang="en-US" sz="1600" b="1" dirty="0" smtClean="0"/>
              <a:t>准</a:t>
            </a:r>
            <a:r>
              <a:rPr lang="zh-CN" altLang="en-US" sz="1600" b="1" dirty="0"/>
              <a:t>教授</a:t>
            </a:r>
            <a:r>
              <a:rPr lang="en-US" altLang="ja-JP" sz="2000" b="1" dirty="0" smtClean="0"/>
              <a:t> </a:t>
            </a:r>
            <a:endParaRPr lang="ja-JP" altLang="ja-JP" sz="2000" b="1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2008" y="7293790"/>
            <a:ext cx="1196752" cy="1795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1028" name="Picture 4" descr="名古屋大学大学院 創薬科学研究科 基盤創薬学専攻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60323" y="8702214"/>
            <a:ext cx="4176464" cy="411319"/>
          </a:xfrm>
          <a:prstGeom prst="rect">
            <a:avLst/>
          </a:prstGeom>
          <a:noFill/>
        </p:spPr>
      </p:pic>
      <p:sp>
        <p:nvSpPr>
          <p:cNvPr id="11" name="正方形/長方形 10"/>
          <p:cNvSpPr/>
          <p:nvPr/>
        </p:nvSpPr>
        <p:spPr>
          <a:xfrm>
            <a:off x="497944" y="4720084"/>
            <a:ext cx="5807064" cy="1938992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square">
            <a:spAutoFit/>
          </a:bodyPr>
          <a:lstStyle/>
          <a:p>
            <a:r>
              <a:rPr lang="ja-JP" altLang="en-US" sz="1200" dirty="0" smtClean="0"/>
              <a:t>（要旨）</a:t>
            </a:r>
            <a:endParaRPr lang="en-US" altLang="ja-JP" sz="1200" dirty="0" smtClean="0"/>
          </a:p>
          <a:p>
            <a:r>
              <a:rPr lang="ja-JP" altLang="en-US" sz="1200" dirty="0"/>
              <a:t>プロトン共役型オリゴペプチド輸送体（</a:t>
            </a:r>
            <a:r>
              <a:rPr lang="en-US" altLang="ja-JP" sz="1200" dirty="0"/>
              <a:t>POT</a:t>
            </a:r>
            <a:r>
              <a:rPr lang="ja-JP" altLang="en-US" sz="1200" dirty="0"/>
              <a:t>）は</a:t>
            </a:r>
            <a:r>
              <a:rPr lang="en-US" altLang="ja-JP" sz="1200" dirty="0"/>
              <a:t>8400</a:t>
            </a:r>
            <a:r>
              <a:rPr lang="ja-JP" altLang="en-US" sz="1200" dirty="0"/>
              <a:t>種類のジ・トリペプチド</a:t>
            </a:r>
            <a:r>
              <a:rPr lang="ja-JP" altLang="en-US" sz="1200" dirty="0" smtClean="0"/>
              <a:t>を認識</a:t>
            </a:r>
            <a:r>
              <a:rPr lang="ja-JP" altLang="en-US" sz="1200" dirty="0"/>
              <a:t>するユニークな基質多選択性を持ち、栄養源ペプチドの取り込みに重要な</a:t>
            </a:r>
            <a:r>
              <a:rPr lang="ja-JP" altLang="en-US" sz="1200" dirty="0" smtClean="0"/>
              <a:t>分子</a:t>
            </a:r>
            <a:r>
              <a:rPr lang="ja-JP" altLang="en-US" sz="1200" dirty="0"/>
              <a:t>として全生物に保存されている。ヒト</a:t>
            </a:r>
            <a:r>
              <a:rPr lang="en-US" altLang="ja-JP" sz="1200" dirty="0"/>
              <a:t>POT</a:t>
            </a:r>
            <a:r>
              <a:rPr lang="ja-JP" altLang="en-US" sz="1200" dirty="0"/>
              <a:t>は食品タンパク質の消化吸収等に</a:t>
            </a:r>
            <a:r>
              <a:rPr lang="ja-JP" altLang="en-US" sz="1200" dirty="0" smtClean="0"/>
              <a:t>関与</a:t>
            </a:r>
            <a:r>
              <a:rPr lang="ja-JP" altLang="en-US" sz="1200" dirty="0"/>
              <a:t>しているが、曖昧な基質認識によってペプチド類似構造の化合物も輸送する</a:t>
            </a:r>
            <a:r>
              <a:rPr lang="ja-JP" altLang="en-US" sz="1200" dirty="0" smtClean="0"/>
              <a:t>こと</a:t>
            </a:r>
            <a:r>
              <a:rPr lang="ja-JP" altLang="en-US" sz="1200" dirty="0"/>
              <a:t>から、経口薬の吸収経路としても重要である。我々は蛍光基質を用いた</a:t>
            </a:r>
            <a:r>
              <a:rPr lang="ja-JP" altLang="en-US" sz="1200" dirty="0" smtClean="0"/>
              <a:t>ハイスループット</a:t>
            </a:r>
            <a:r>
              <a:rPr lang="ja-JP" altLang="en-US" sz="1200" dirty="0"/>
              <a:t>な基質親和性解析システムを開発し、ジペプチドライブラリーの</a:t>
            </a:r>
            <a:r>
              <a:rPr lang="ja-JP" altLang="en-US" sz="1200" dirty="0" smtClean="0"/>
              <a:t>解析に</a:t>
            </a:r>
            <a:r>
              <a:rPr lang="ja-JP" altLang="en-US" sz="1200" dirty="0"/>
              <a:t>よって各種</a:t>
            </a:r>
            <a:r>
              <a:rPr lang="en-US" altLang="ja-JP" sz="1200" dirty="0"/>
              <a:t>POT</a:t>
            </a:r>
            <a:r>
              <a:rPr lang="ja-JP" altLang="en-US" sz="1200" dirty="0"/>
              <a:t>の基質多選択性を明らかとしてきた。本講演では、ヒト、線虫</a:t>
            </a:r>
            <a:r>
              <a:rPr lang="ja-JP" altLang="en-US" sz="1200" dirty="0" smtClean="0"/>
              <a:t>、シロイヌナズナ</a:t>
            </a:r>
            <a:r>
              <a:rPr lang="ja-JP" altLang="en-US" sz="1200" dirty="0"/>
              <a:t>、出芽酵母、カンジダ酵母、納豆菌</a:t>
            </a:r>
            <a:r>
              <a:rPr lang="en-US" altLang="ja-JP" sz="1200" dirty="0"/>
              <a:t>POT</a:t>
            </a:r>
            <a:r>
              <a:rPr lang="ja-JP" altLang="en-US" sz="1200" dirty="0"/>
              <a:t>の解析から明らかと</a:t>
            </a:r>
            <a:r>
              <a:rPr lang="ja-JP" altLang="en-US" sz="1200" dirty="0" smtClean="0"/>
              <a:t>なって</a:t>
            </a:r>
            <a:r>
              <a:rPr lang="ja-JP" altLang="en-US" sz="1200" dirty="0"/>
              <a:t>きた各</a:t>
            </a:r>
            <a:r>
              <a:rPr lang="en-US" altLang="ja-JP" sz="1200" dirty="0"/>
              <a:t>POT</a:t>
            </a:r>
            <a:r>
              <a:rPr lang="ja-JP" altLang="en-US" sz="1200" dirty="0"/>
              <a:t>の基質多選択性および多基質認識メカニズム、また</a:t>
            </a:r>
            <a:r>
              <a:rPr lang="en-US" altLang="ja-JP" sz="1200" dirty="0"/>
              <a:t>POT</a:t>
            </a:r>
            <a:r>
              <a:rPr lang="ja-JP" altLang="en-US" sz="1200" dirty="0"/>
              <a:t>の生物学的</a:t>
            </a:r>
            <a:r>
              <a:rPr lang="ja-JP" altLang="en-US" sz="1200" dirty="0" smtClean="0"/>
              <a:t>意義</a:t>
            </a:r>
            <a:r>
              <a:rPr lang="ja-JP" altLang="en-US" sz="1200" dirty="0"/>
              <a:t>を紹介したい。</a:t>
            </a:r>
            <a:r>
              <a:rPr lang="en-US" altLang="ja-JP" sz="1200" dirty="0"/>
              <a:t> </a:t>
            </a:r>
            <a:endParaRPr lang="ja-JP" altLang="ja-JP" sz="1200" dirty="0"/>
          </a:p>
        </p:txBody>
      </p:sp>
      <p:sp>
        <p:nvSpPr>
          <p:cNvPr id="3" name="正方形/長方形 2"/>
          <p:cNvSpPr/>
          <p:nvPr/>
        </p:nvSpPr>
        <p:spPr>
          <a:xfrm>
            <a:off x="1890801" y="8460432"/>
            <a:ext cx="540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1400" b="1" dirty="0">
                <a:solidFill>
                  <a:srgbClr val="8064A2">
                    <a:lumMod val="50000"/>
                  </a:srgbClr>
                </a:solidFill>
              </a:rPr>
              <a:t>企画： 創薬科学研究科 加藤竜司 （</a:t>
            </a:r>
            <a:r>
              <a:rPr lang="en-US" altLang="ja-JP" sz="1400" b="1" dirty="0" err="1" smtClean="0">
                <a:solidFill>
                  <a:srgbClr val="8064A2">
                    <a:lumMod val="50000"/>
                  </a:srgbClr>
                </a:solidFill>
              </a:rPr>
              <a:t>kato-r@ps.nagoya-u.ac.jp</a:t>
            </a:r>
            <a:r>
              <a:rPr lang="en-US" altLang="ja-JP" sz="1400" b="1" dirty="0">
                <a:solidFill>
                  <a:srgbClr val="8064A2">
                    <a:lumMod val="50000"/>
                  </a:srgbClr>
                </a:solidFill>
              </a:rPr>
              <a:t>)</a:t>
            </a:r>
            <a:endParaRPr lang="ja-JP" altLang="en-US" sz="1400" b="1" dirty="0">
              <a:solidFill>
                <a:srgbClr val="8064A2">
                  <a:lumMod val="50000"/>
                </a:srgb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7361" y="59220"/>
            <a:ext cx="590004" cy="43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267432" y="6678105"/>
            <a:ext cx="6055130" cy="147732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algn="ctr"/>
            <a:r>
              <a:rPr lang="ja-JP" altLang="en-US" b="1" spc="50" dirty="0" smtClean="0">
                <a:ln w="11430"/>
                <a:solidFill>
                  <a:srgbClr val="FF0000"/>
                </a:solidFill>
              </a:rPr>
              <a:t>創薬の重要なターゲット</a:t>
            </a:r>
            <a:endParaRPr lang="en-US" altLang="ja-JP" b="1" spc="50" dirty="0" smtClean="0">
              <a:ln w="11430"/>
              <a:solidFill>
                <a:srgbClr val="FF0000"/>
              </a:solidFill>
            </a:endParaRPr>
          </a:p>
          <a:p>
            <a:pPr lvl="0" algn="ctr"/>
            <a:r>
              <a:rPr lang="ja-JP" altLang="en-US" b="1" spc="50" dirty="0" smtClean="0">
                <a:ln w="11430"/>
                <a:solidFill>
                  <a:srgbClr val="FF0000"/>
                </a:solidFill>
              </a:rPr>
              <a:t>ペプチドトランスポータに関する</a:t>
            </a:r>
            <a:endParaRPr lang="en-US" altLang="ja-JP" b="1" spc="50" dirty="0" smtClean="0">
              <a:ln w="11430"/>
              <a:solidFill>
                <a:srgbClr val="FF0000"/>
              </a:solidFill>
            </a:endParaRPr>
          </a:p>
          <a:p>
            <a:pPr lvl="0" algn="ctr"/>
            <a:r>
              <a:rPr lang="ja-JP" altLang="en-US" b="1" spc="50" dirty="0" smtClean="0">
                <a:ln w="11430"/>
                <a:solidFill>
                  <a:srgbClr val="FF0000"/>
                </a:solidFill>
              </a:rPr>
              <a:t>新進気鋭の若手研究者をお招きしての講演会です！</a:t>
            </a:r>
            <a:endParaRPr lang="en-US" altLang="ja-JP" b="1" spc="50" dirty="0" smtClean="0">
              <a:ln w="11430"/>
              <a:solidFill>
                <a:srgbClr val="FF0000"/>
              </a:solidFill>
            </a:endParaRPr>
          </a:p>
          <a:p>
            <a:pPr lvl="0" algn="ctr"/>
            <a:r>
              <a:rPr lang="ja-JP" altLang="en-US" b="1" spc="50" dirty="0" smtClean="0">
                <a:ln w="11430"/>
                <a:solidFill>
                  <a:srgbClr val="FF0000"/>
                </a:solidFill>
              </a:rPr>
              <a:t>バイオロジー～構造まで幅広いお話をお聞きできます。</a:t>
            </a:r>
            <a:endParaRPr lang="en-US" altLang="ja-JP" b="1" spc="50" dirty="0" smtClean="0">
              <a:ln w="11430"/>
              <a:solidFill>
                <a:srgbClr val="FF0000"/>
              </a:solidFill>
            </a:endParaRPr>
          </a:p>
          <a:p>
            <a:pPr lvl="0" algn="ctr"/>
            <a:r>
              <a:rPr lang="ja-JP" altLang="en-US" b="1" spc="50" dirty="0" smtClean="0">
                <a:ln w="11430"/>
                <a:solidFill>
                  <a:srgbClr val="FF0000"/>
                </a:solidFill>
              </a:rPr>
              <a:t>奮ってご参加ください！！</a:t>
            </a:r>
            <a:endParaRPr lang="en-US" altLang="ja-JP" b="1" spc="50" dirty="0" smtClean="0">
              <a:ln w="11430"/>
              <a:solidFill>
                <a:srgbClr val="FF0000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812717" y="2116732"/>
            <a:ext cx="3200459" cy="19549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先端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薬科学特論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：単位認定講義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9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5600</TotalTime>
  <Words>261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ryuji</dc:creator>
  <cp:lastModifiedBy>ryuji</cp:lastModifiedBy>
  <cp:revision>52</cp:revision>
  <dcterms:created xsi:type="dcterms:W3CDTF">2012-03-24T06:33:59Z</dcterms:created>
  <dcterms:modified xsi:type="dcterms:W3CDTF">2017-03-20T14:30:12Z</dcterms:modified>
</cp:coreProperties>
</file>