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3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2017/2/6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218364" y="1423584"/>
            <a:ext cx="6395514" cy="133882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2017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2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 smtClean="0">
                <a:latin typeface="+mn-ea"/>
              </a:rPr>
              <a:t>23</a:t>
            </a:r>
            <a:r>
              <a:rPr lang="ja-JP" altLang="en-US" b="1" dirty="0" smtClean="0">
                <a:latin typeface="+mn-ea"/>
              </a:rPr>
              <a:t>日（</a:t>
            </a:r>
            <a:r>
              <a:rPr lang="ja-JP" altLang="en-US" b="1" dirty="0">
                <a:latin typeface="+mn-ea"/>
              </a:rPr>
              <a:t>木</a:t>
            </a:r>
            <a:r>
              <a:rPr lang="ja-JP" altLang="en-US" b="1" dirty="0" smtClean="0">
                <a:latin typeface="+mn-ea"/>
              </a:rPr>
              <a:t>曜日</a:t>
            </a:r>
            <a:r>
              <a:rPr lang="ja-JP" altLang="en-US" b="1" dirty="0" smtClean="0">
                <a:latin typeface="+mn-ea"/>
              </a:rPr>
              <a:t>） </a:t>
            </a:r>
            <a:r>
              <a:rPr lang="en-US" altLang="ja-JP" b="1" dirty="0" smtClean="0">
                <a:latin typeface="+mn-ea"/>
              </a:rPr>
              <a:t>13:30</a:t>
            </a:r>
            <a:r>
              <a:rPr lang="ja-JP" altLang="en-US" b="1" dirty="0" smtClean="0">
                <a:latin typeface="+mn-ea"/>
              </a:rPr>
              <a:t>～（</a:t>
            </a:r>
            <a:r>
              <a:rPr lang="en-US" altLang="ja-JP" b="1" dirty="0" smtClean="0">
                <a:latin typeface="+mn-ea"/>
              </a:rPr>
              <a:t>15</a:t>
            </a:r>
            <a:r>
              <a:rPr lang="ja-JP" altLang="en-US" b="1" dirty="0" smtClean="0">
                <a:latin typeface="+mn-ea"/>
              </a:rPr>
              <a:t>：</a:t>
            </a:r>
            <a:r>
              <a:rPr lang="en-US" altLang="ja-JP" b="1" dirty="0" smtClean="0">
                <a:latin typeface="+mn-ea"/>
              </a:rPr>
              <a:t>:30</a:t>
            </a:r>
            <a:r>
              <a:rPr lang="ja-JP" altLang="en-US" b="1" dirty="0" smtClean="0">
                <a:latin typeface="+mn-ea"/>
              </a:rPr>
              <a:t>）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ja-JP" altLang="en-US" b="1" dirty="0" smtClean="0">
                <a:latin typeface="+mn-ea"/>
              </a:rPr>
              <a:t>場所：創薬科学研究館</a:t>
            </a:r>
            <a:r>
              <a:rPr lang="en-US" altLang="ja-JP" b="1" dirty="0" smtClean="0">
                <a:latin typeface="+mn-ea"/>
              </a:rPr>
              <a:t>2</a:t>
            </a:r>
            <a:r>
              <a:rPr lang="ja-JP" altLang="en-US" b="1" dirty="0" smtClean="0">
                <a:latin typeface="+mn-ea"/>
              </a:rPr>
              <a:t>階講義室</a:t>
            </a:r>
            <a:endParaRPr lang="en-US" altLang="ja-JP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ja-JP" altLang="en-US" b="1" dirty="0" smtClean="0">
                <a:latin typeface="+mn-ea"/>
              </a:rPr>
              <a:t>対象：大学院博士・修士</a:t>
            </a:r>
            <a:r>
              <a:rPr lang="ja-JP" altLang="en-US" b="1" dirty="0" smtClean="0">
                <a:latin typeface="+mn-ea"/>
              </a:rPr>
              <a:t>学生・学部生（</a:t>
            </a:r>
            <a:r>
              <a:rPr lang="ja-JP" altLang="en-US" b="1" dirty="0" smtClean="0">
                <a:latin typeface="+mn-ea"/>
              </a:rPr>
              <a:t>参加費無料</a:t>
            </a:r>
            <a:r>
              <a:rPr lang="ja-JP" altLang="en-US" b="1" dirty="0" smtClean="0">
                <a:latin typeface="+mn-ea"/>
              </a:rPr>
              <a:t>・学部不問</a:t>
            </a:r>
            <a:r>
              <a:rPr lang="ja-JP" altLang="en-US" b="1" dirty="0" smtClean="0">
                <a:latin typeface="+mn-ea"/>
              </a:rPr>
              <a:t>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03692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52106" y="632820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15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3" y="103069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09320" y="3602185"/>
            <a:ext cx="625307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+mn-ea"/>
              </a:rPr>
              <a:t>13:30-14:30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r>
              <a:rPr lang="ja-JP" altLang="en-US" b="1" dirty="0" smtClean="0">
                <a:latin typeface="+mn-ea"/>
              </a:rPr>
              <a:t>　　　</a:t>
            </a:r>
            <a:r>
              <a:rPr lang="ja-JP" altLang="en-US" b="1" dirty="0" smtClean="0">
                <a:latin typeface="+mn-ea"/>
              </a:rPr>
              <a:t>日本新薬</a:t>
            </a:r>
            <a:r>
              <a:rPr lang="zh-CN" altLang="en-US" b="1" dirty="0" smtClean="0">
                <a:latin typeface="+mn-ea"/>
              </a:rPr>
              <a:t>株式</a:t>
            </a:r>
            <a:r>
              <a:rPr lang="zh-CN" altLang="en-US" b="1" dirty="0" smtClean="0">
                <a:latin typeface="+mn-ea"/>
              </a:rPr>
              <a:t>会社</a:t>
            </a:r>
            <a:endParaRPr lang="en-US" altLang="zh-CN" b="1" dirty="0">
              <a:latin typeface="+mn-ea"/>
            </a:endParaRPr>
          </a:p>
          <a:p>
            <a:pPr>
              <a:lnSpc>
                <a:spcPct val="150000"/>
              </a:lnSpc>
              <a:tabLst>
                <a:tab pos="3590925" algn="l"/>
              </a:tabLst>
            </a:pPr>
            <a:r>
              <a:rPr lang="ja-JP" altLang="en-US" b="1" dirty="0" smtClean="0">
                <a:latin typeface="+mn-ea"/>
              </a:rPr>
              <a:t>　　　　</a:t>
            </a:r>
            <a:r>
              <a:rPr lang="ja-JP" altLang="ja-JP" b="1" dirty="0"/>
              <a:t>研究開発本部　研開企画部　部長</a:t>
            </a:r>
            <a:r>
              <a:rPr lang="ja-JP" altLang="en-US" b="1" dirty="0"/>
              <a:t>　</a:t>
            </a:r>
            <a:r>
              <a:rPr lang="en-US" altLang="ja-JP" b="1" dirty="0" smtClean="0">
                <a:latin typeface="+mn-ea"/>
              </a:rPr>
              <a:t>	</a:t>
            </a:r>
            <a:r>
              <a:rPr lang="ja-JP" altLang="ja-JP" b="1" dirty="0"/>
              <a:t>桑野敬</a:t>
            </a:r>
            <a:r>
              <a:rPr lang="ja-JP" altLang="ja-JP" b="1" dirty="0" smtClean="0"/>
              <a:t>市</a:t>
            </a:r>
            <a:r>
              <a:rPr lang="ja-JP" altLang="en-US" b="1" dirty="0" smtClean="0"/>
              <a:t>　</a:t>
            </a:r>
            <a:r>
              <a:rPr lang="ja-JP" altLang="en-US" b="1" dirty="0" smtClean="0">
                <a:latin typeface="+mn-ea"/>
              </a:rPr>
              <a:t>様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37414" y="8651461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518116" y="2777116"/>
            <a:ext cx="5783238" cy="830997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ja-JP" sz="2400" dirty="0">
                <a:solidFill>
                  <a:srgbClr val="C00000"/>
                </a:solidFill>
              </a:rPr>
              <a:t>新薬創出までの道のり　</a:t>
            </a:r>
            <a:endParaRPr lang="en-US" altLang="ja-JP" sz="2400" dirty="0" smtClean="0">
              <a:solidFill>
                <a:srgbClr val="C00000"/>
              </a:solidFill>
            </a:endParaRPr>
          </a:p>
          <a:p>
            <a:pPr algn="ctr"/>
            <a:r>
              <a:rPr lang="en-US" altLang="ja-JP" sz="2400" dirty="0" smtClean="0">
                <a:solidFill>
                  <a:srgbClr val="C00000"/>
                </a:solidFill>
              </a:rPr>
              <a:t>-</a:t>
            </a:r>
            <a:r>
              <a:rPr lang="ja-JP" altLang="ja-JP" sz="2400" dirty="0">
                <a:solidFill>
                  <a:srgbClr val="C00000"/>
                </a:solidFill>
              </a:rPr>
              <a:t>セレキシパグ開発の実例を交えて</a:t>
            </a:r>
            <a:r>
              <a:rPr lang="en-US" altLang="ja-JP" sz="2400" dirty="0">
                <a:solidFill>
                  <a:srgbClr val="C00000"/>
                </a:solidFill>
              </a:rPr>
              <a:t>-</a:t>
            </a:r>
            <a:endParaRPr lang="en-US" altLang="ja-JP" sz="2400" b="1" spc="50" dirty="0">
              <a:ln w="11430"/>
              <a:solidFill>
                <a:srgbClr val="C00000"/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328075" y="6167790"/>
            <a:ext cx="4163319" cy="2308324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16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16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6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16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16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6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企業</a:t>
            </a:r>
            <a:r>
              <a:rPr lang="ja-JP" altLang="en-US" sz="16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の方々をお招きして</a:t>
            </a:r>
            <a:endParaRPr lang="en-US" altLang="ja-JP" sz="16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6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sz="16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6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sz="16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6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sz="16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6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sz="16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16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sz="16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テキスト ボックス 14"/>
          <p:cNvSpPr txBox="1"/>
          <p:nvPr/>
        </p:nvSpPr>
        <p:spPr>
          <a:xfrm>
            <a:off x="306470" y="4839361"/>
            <a:ext cx="646089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600" b="1" dirty="0" smtClean="0">
                <a:latin typeface="+mn-ea"/>
              </a:rPr>
              <a:t>企業の研究所に</a:t>
            </a:r>
            <a:r>
              <a:rPr lang="ja-JP" altLang="en-US" sz="1600" b="1" dirty="0">
                <a:latin typeface="+mn-ea"/>
              </a:rPr>
              <a:t>おいて、創薬・製薬研究を行う上で</a:t>
            </a:r>
            <a:r>
              <a:rPr lang="ja-JP" altLang="en-US" sz="1600" b="1" dirty="0" smtClean="0">
                <a:latin typeface="+mn-ea"/>
              </a:rPr>
              <a:t>の道のりを実例を交え、創薬から承認まで第一線で研究にあたられた方のお話を伺います。</a:t>
            </a:r>
            <a:endParaRPr lang="en-US" altLang="ja-JP" sz="1400" dirty="0">
              <a:latin typeface="+mn-ea"/>
            </a:endParaRPr>
          </a:p>
          <a:p>
            <a:r>
              <a:rPr lang="ja-JP" altLang="en-US" sz="1600" b="1" dirty="0" smtClean="0">
                <a:latin typeface="+mn-ea"/>
              </a:rPr>
              <a:t>その後、</a:t>
            </a:r>
            <a:r>
              <a:rPr lang="en-US" altLang="ja-JP" sz="1600" b="1" u="sng" dirty="0" smtClean="0">
                <a:latin typeface="+mn-ea"/>
              </a:rPr>
              <a:t>1</a:t>
            </a:r>
            <a:r>
              <a:rPr lang="ja-JP" altLang="en-US" sz="1600" b="1" u="sng" dirty="0" smtClean="0">
                <a:latin typeface="+mn-ea"/>
              </a:rPr>
              <a:t>時間ほど希望される方々は残って頂き、フランクな懇談会</a:t>
            </a:r>
            <a:r>
              <a:rPr lang="ja-JP" altLang="en-US" sz="1600" b="1" dirty="0" smtClean="0">
                <a:latin typeface="+mn-ea"/>
              </a:rPr>
              <a:t>を行います。博士後期課程の方もふるってご参加ください。</a:t>
            </a:r>
            <a:endParaRPr lang="en-US" altLang="ja-JP" sz="1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20662</TotalTime>
  <Words>157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ＭＳ Ｐゴシック</vt:lpstr>
      <vt:lpstr>宋体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人見清隆</cp:lastModifiedBy>
  <cp:revision>49</cp:revision>
  <dcterms:created xsi:type="dcterms:W3CDTF">2012-03-24T06:33:59Z</dcterms:created>
  <dcterms:modified xsi:type="dcterms:W3CDTF">2017-02-06T00:05:58Z</dcterms:modified>
</cp:coreProperties>
</file>