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</p:sldIdLst>
  <p:sldSz cx="6858000" cy="9144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2982" y="13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0E9B3-DBE7-4F26-A8A2-16DD3F096C01}" type="datetimeFigureOut">
              <a:rPr kumimoji="1" lang="ja-JP" altLang="en-US" smtClean="0"/>
              <a:pPr/>
              <a:t>2016/11/25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65D1E-A9F1-4E5F-9118-EB332E45EA0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303611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0E9B3-DBE7-4F26-A8A2-16DD3F096C01}" type="datetimeFigureOut">
              <a:rPr kumimoji="1" lang="ja-JP" altLang="en-US" smtClean="0"/>
              <a:pPr/>
              <a:t>2016/11/25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65D1E-A9F1-4E5F-9118-EB332E45EA0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13069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0E9B3-DBE7-4F26-A8A2-16DD3F096C01}" type="datetimeFigureOut">
              <a:rPr kumimoji="1" lang="ja-JP" altLang="en-US" smtClean="0"/>
              <a:pPr/>
              <a:t>2016/11/25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65D1E-A9F1-4E5F-9118-EB332E45EA0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29579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0E9B3-DBE7-4F26-A8A2-16DD3F096C01}" type="datetimeFigureOut">
              <a:rPr kumimoji="1" lang="ja-JP" altLang="en-US" smtClean="0"/>
              <a:pPr/>
              <a:t>2016/11/25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65D1E-A9F1-4E5F-9118-EB332E45EA0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86436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0E9B3-DBE7-4F26-A8A2-16DD3F096C01}" type="datetimeFigureOut">
              <a:rPr kumimoji="1" lang="ja-JP" altLang="en-US" smtClean="0"/>
              <a:pPr/>
              <a:t>2016/11/25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65D1E-A9F1-4E5F-9118-EB332E45EA0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285052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0E9B3-DBE7-4F26-A8A2-16DD3F096C01}" type="datetimeFigureOut">
              <a:rPr kumimoji="1" lang="ja-JP" altLang="en-US" smtClean="0"/>
              <a:pPr/>
              <a:t>2016/11/25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65D1E-A9F1-4E5F-9118-EB332E45EA0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9627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0E9B3-DBE7-4F26-A8A2-16DD3F096C01}" type="datetimeFigureOut">
              <a:rPr kumimoji="1" lang="ja-JP" altLang="en-US" smtClean="0"/>
              <a:pPr/>
              <a:t>2016/11/25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65D1E-A9F1-4E5F-9118-EB332E45EA0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01490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0E9B3-DBE7-4F26-A8A2-16DD3F096C01}" type="datetimeFigureOut">
              <a:rPr kumimoji="1" lang="ja-JP" altLang="en-US" smtClean="0"/>
              <a:pPr/>
              <a:t>2016/11/25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65D1E-A9F1-4E5F-9118-EB332E45EA0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24589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0E9B3-DBE7-4F26-A8A2-16DD3F096C01}" type="datetimeFigureOut">
              <a:rPr kumimoji="1" lang="ja-JP" altLang="en-US" smtClean="0"/>
              <a:pPr/>
              <a:t>2016/11/25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65D1E-A9F1-4E5F-9118-EB332E45EA0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2461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0E9B3-DBE7-4F26-A8A2-16DD3F096C01}" type="datetimeFigureOut">
              <a:rPr kumimoji="1" lang="ja-JP" altLang="en-US" smtClean="0"/>
              <a:pPr/>
              <a:t>2016/11/25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65D1E-A9F1-4E5F-9118-EB332E45EA0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44813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0E9B3-DBE7-4F26-A8A2-16DD3F096C01}" type="datetimeFigureOut">
              <a:rPr kumimoji="1" lang="ja-JP" altLang="en-US" smtClean="0"/>
              <a:pPr/>
              <a:t>2016/11/25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65D1E-A9F1-4E5F-9118-EB332E45EA0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74959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50E9B3-DBE7-4F26-A8A2-16DD3F096C01}" type="datetimeFigureOut">
              <a:rPr kumimoji="1" lang="ja-JP" altLang="en-US" smtClean="0"/>
              <a:pPr/>
              <a:t>2016/11/25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E65D1E-A9F1-4E5F-9118-EB332E45EA0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52491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hyperlink" Target="http://www.ps.nagoya-u.ac.jp/" TargetMode="Externa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テキスト ボックス 8"/>
          <p:cNvSpPr txBox="1"/>
          <p:nvPr/>
        </p:nvSpPr>
        <p:spPr>
          <a:xfrm>
            <a:off x="319745" y="1234748"/>
            <a:ext cx="6395514" cy="923330"/>
          </a:xfrm>
          <a:prstGeom prst="rect">
            <a:avLst/>
          </a:prstGeom>
          <a:solidFill>
            <a:schemeClr val="bg1">
              <a:alpha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ja-JP" altLang="en-US" b="1" dirty="0" smtClean="0">
                <a:latin typeface="+mn-ea"/>
              </a:rPr>
              <a:t>日時： </a:t>
            </a:r>
            <a:r>
              <a:rPr lang="en-US" altLang="ja-JP" b="1" dirty="0" smtClean="0">
                <a:latin typeface="+mn-ea"/>
              </a:rPr>
              <a:t>2016</a:t>
            </a:r>
            <a:r>
              <a:rPr lang="ja-JP" altLang="en-US" b="1" dirty="0" smtClean="0">
                <a:latin typeface="+mn-ea"/>
              </a:rPr>
              <a:t>年</a:t>
            </a:r>
            <a:r>
              <a:rPr lang="en-US" altLang="ja-JP" b="1" dirty="0" smtClean="0">
                <a:latin typeface="+mn-ea"/>
              </a:rPr>
              <a:t>12</a:t>
            </a:r>
            <a:r>
              <a:rPr lang="ja-JP" altLang="en-US" b="1" dirty="0" smtClean="0">
                <a:latin typeface="+mn-ea"/>
              </a:rPr>
              <a:t>月</a:t>
            </a:r>
            <a:r>
              <a:rPr lang="en-US" altLang="ja-JP" b="1" dirty="0">
                <a:latin typeface="+mn-ea"/>
              </a:rPr>
              <a:t>21</a:t>
            </a:r>
            <a:r>
              <a:rPr lang="ja-JP" altLang="en-US" b="1" dirty="0" smtClean="0">
                <a:latin typeface="+mn-ea"/>
              </a:rPr>
              <a:t>日（水曜日） </a:t>
            </a:r>
            <a:r>
              <a:rPr lang="en-US" altLang="ja-JP" b="1" dirty="0" smtClean="0">
                <a:latin typeface="+mn-ea"/>
              </a:rPr>
              <a:t>16:00</a:t>
            </a:r>
            <a:r>
              <a:rPr lang="ja-JP" altLang="en-US" b="1" dirty="0" smtClean="0">
                <a:latin typeface="+mn-ea"/>
              </a:rPr>
              <a:t>～</a:t>
            </a:r>
            <a:r>
              <a:rPr lang="en-US" altLang="ja-JP" b="1" dirty="0" smtClean="0">
                <a:latin typeface="+mn-ea"/>
              </a:rPr>
              <a:t>18:00</a:t>
            </a:r>
            <a:r>
              <a:rPr lang="ja-JP" altLang="en-US" b="1" dirty="0" smtClean="0">
                <a:latin typeface="+mn-ea"/>
              </a:rPr>
              <a:t>　</a:t>
            </a:r>
            <a:endParaRPr lang="en-US" altLang="ja-JP" b="1" dirty="0" smtClean="0">
              <a:latin typeface="+mn-ea"/>
            </a:endParaRPr>
          </a:p>
          <a:p>
            <a:pPr algn="ctr"/>
            <a:r>
              <a:rPr lang="ja-JP" altLang="en-US" b="1" dirty="0" smtClean="0">
                <a:latin typeface="+mn-ea"/>
              </a:rPr>
              <a:t>場所：創薬科学研究館</a:t>
            </a:r>
            <a:r>
              <a:rPr lang="en-US" altLang="ja-JP" b="1" dirty="0" smtClean="0">
                <a:latin typeface="+mn-ea"/>
              </a:rPr>
              <a:t>2</a:t>
            </a:r>
            <a:r>
              <a:rPr lang="ja-JP" altLang="en-US" b="1" dirty="0" smtClean="0">
                <a:latin typeface="+mn-ea"/>
              </a:rPr>
              <a:t>階講義室</a:t>
            </a:r>
            <a:endParaRPr lang="en-US" altLang="ja-JP" b="1" dirty="0">
              <a:latin typeface="+mn-ea"/>
            </a:endParaRPr>
          </a:p>
          <a:p>
            <a:pPr algn="ctr"/>
            <a:r>
              <a:rPr lang="ja-JP" altLang="en-US" b="1" dirty="0" smtClean="0">
                <a:latin typeface="+mn-ea"/>
              </a:rPr>
              <a:t>対象：大学院博士・修士学生・学部生（参加費無料・学部不問）</a:t>
            </a:r>
            <a:endParaRPr lang="en-US" altLang="ja-JP" b="1" dirty="0" smtClean="0">
              <a:latin typeface="+mn-ea"/>
            </a:endParaRP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2879" y="3143250"/>
            <a:ext cx="6858000" cy="6000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テキスト ボックス 7"/>
          <p:cNvSpPr txBox="1"/>
          <p:nvPr/>
        </p:nvSpPr>
        <p:spPr>
          <a:xfrm>
            <a:off x="0" y="520841"/>
            <a:ext cx="6715259" cy="58477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kumimoji="1" lang="ja-JP" altLang="en-US" sz="3200" b="1" spc="50" dirty="0" smtClean="0">
                <a:ln w="9525">
                  <a:solidFill>
                    <a:schemeClr val="bg1"/>
                  </a:solidFill>
                </a:ln>
                <a:solidFill>
                  <a:schemeClr val="accent4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GP創英角ｺﾞｼｯｸUB" pitchFamily="50" charset="-128"/>
                <a:ea typeface="HGP創英角ｺﾞｼｯｸUB" pitchFamily="50" charset="-128"/>
              </a:rPr>
              <a:t>第</a:t>
            </a:r>
            <a:r>
              <a:rPr kumimoji="1" lang="en-US" altLang="ja-JP" sz="3200" b="1" spc="50" dirty="0" smtClean="0">
                <a:ln w="9525">
                  <a:solidFill>
                    <a:schemeClr val="bg1"/>
                  </a:solidFill>
                </a:ln>
                <a:solidFill>
                  <a:schemeClr val="accent4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GP創英角ｺﾞｼｯｸUB" pitchFamily="50" charset="-128"/>
                <a:ea typeface="HGP創英角ｺﾞｼｯｸUB" pitchFamily="50" charset="-128"/>
              </a:rPr>
              <a:t>13</a:t>
            </a:r>
            <a:r>
              <a:rPr kumimoji="1" lang="ja-JP" altLang="en-US" sz="3200" b="1" spc="50" dirty="0" smtClean="0">
                <a:ln w="9525">
                  <a:solidFill>
                    <a:schemeClr val="bg1"/>
                  </a:solidFill>
                </a:ln>
                <a:solidFill>
                  <a:schemeClr val="accent4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GP創英角ｺﾞｼｯｸUB" pitchFamily="50" charset="-128"/>
                <a:ea typeface="HGP創英角ｺﾞｼｯｸUB" pitchFamily="50" charset="-128"/>
              </a:rPr>
              <a:t>回 創薬キャリアパスセミナー</a:t>
            </a:r>
            <a:endParaRPr kumimoji="1" lang="ja-JP" altLang="en-US" sz="3200" b="1" spc="50" dirty="0">
              <a:ln w="9525">
                <a:solidFill>
                  <a:schemeClr val="bg1"/>
                </a:solidFill>
              </a:ln>
              <a:solidFill>
                <a:schemeClr val="accent4">
                  <a:lumMod val="50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89194" y="35496"/>
            <a:ext cx="62373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4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152400" dir="3600000" algn="tl" rotWithShape="0">
                    <a:schemeClr val="tx2">
                      <a:lumMod val="50000"/>
                    </a:schemeClr>
                  </a:outerShdw>
                </a:effectLst>
              </a:rPr>
              <a:t>名古屋大学　大学院 創薬科学研究科   主催</a:t>
            </a:r>
            <a:endParaRPr kumimoji="1" lang="ja-JP" altLang="en-US" sz="24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glow rad="139700">
                  <a:schemeClr val="accent4">
                    <a:satMod val="175000"/>
                    <a:alpha val="40000"/>
                  </a:schemeClr>
                </a:glow>
                <a:outerShdw blurRad="152400" dir="3600000" algn="tl" rotWithShape="0">
                  <a:schemeClr val="tx2">
                    <a:lumMod val="50000"/>
                  </a:schemeClr>
                </a:outerShdw>
              </a:effectLst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200263" y="2640100"/>
            <a:ext cx="7091138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600" b="1" dirty="0" smtClean="0">
                <a:latin typeface="+mn-ea"/>
              </a:rPr>
              <a:t>16:00-17:00</a:t>
            </a:r>
            <a:r>
              <a:rPr lang="ja-JP" altLang="en-US" sz="1600" b="1" dirty="0" smtClean="0">
                <a:latin typeface="+mn-ea"/>
              </a:rPr>
              <a:t>　</a:t>
            </a:r>
            <a:endParaRPr lang="en-US" altLang="ja-JP" sz="1600" b="1" dirty="0" smtClean="0">
              <a:latin typeface="+mn-ea"/>
            </a:endParaRPr>
          </a:p>
          <a:p>
            <a:r>
              <a:rPr lang="ja-JP" altLang="en-US" sz="1600" b="1" dirty="0" smtClean="0">
                <a:latin typeface="+mn-ea"/>
              </a:rPr>
              <a:t>　　　</a:t>
            </a:r>
            <a:r>
              <a:rPr lang="zh-CN" altLang="en-US" sz="1600" b="1" dirty="0" smtClean="0">
                <a:latin typeface="+mn-ea"/>
              </a:rPr>
              <a:t>竹本</a:t>
            </a:r>
            <a:r>
              <a:rPr lang="zh-CN" altLang="en-US" sz="1600" b="1" dirty="0">
                <a:latin typeface="+mn-ea"/>
              </a:rPr>
              <a:t>油脂株式</a:t>
            </a:r>
            <a:r>
              <a:rPr lang="zh-CN" altLang="en-US" sz="1600" b="1" dirty="0" smtClean="0">
                <a:latin typeface="+mn-ea"/>
              </a:rPr>
              <a:t>会社</a:t>
            </a:r>
            <a:endParaRPr lang="en-US" altLang="zh-CN" sz="1600" b="1" dirty="0">
              <a:latin typeface="+mn-ea"/>
            </a:endParaRPr>
          </a:p>
          <a:p>
            <a:pPr>
              <a:tabLst>
                <a:tab pos="3590925" algn="l"/>
              </a:tabLst>
            </a:pPr>
            <a:r>
              <a:rPr lang="ja-JP" altLang="en-US" sz="1600" b="1" dirty="0" smtClean="0">
                <a:latin typeface="+mn-ea"/>
              </a:rPr>
              <a:t>　　　　</a:t>
            </a:r>
            <a:r>
              <a:rPr lang="ja-JP" altLang="en-US" sz="1600" b="1" dirty="0"/>
              <a:t>総務　</a:t>
            </a:r>
            <a:r>
              <a:rPr lang="en-US" altLang="ja-JP" sz="1600" b="1" dirty="0" smtClean="0">
                <a:latin typeface="+mn-ea"/>
              </a:rPr>
              <a:t>	</a:t>
            </a:r>
            <a:r>
              <a:rPr lang="ja-JP" altLang="en-US" sz="1600" b="1" dirty="0" smtClean="0">
                <a:latin typeface="+mn-ea"/>
              </a:rPr>
              <a:t>近藤有里 </a:t>
            </a:r>
            <a:r>
              <a:rPr lang="ja-JP" altLang="en-US" sz="1600" b="1" dirty="0">
                <a:latin typeface="+mn-ea"/>
              </a:rPr>
              <a:t>様</a:t>
            </a:r>
            <a:endParaRPr lang="en-US" altLang="ja-JP" sz="1600" b="1" dirty="0" smtClean="0">
              <a:latin typeface="+mn-ea"/>
            </a:endParaRPr>
          </a:p>
          <a:p>
            <a:r>
              <a:rPr lang="ja-JP" altLang="en-US" sz="1600" dirty="0" smtClean="0">
                <a:latin typeface="+mn-ea"/>
              </a:rPr>
              <a:t>　　　　　　　　　　</a:t>
            </a:r>
            <a:r>
              <a:rPr lang="ja-JP" altLang="en-US" sz="1400" dirty="0" smtClean="0">
                <a:latin typeface="+mn-ea"/>
              </a:rPr>
              <a:t>（</a:t>
            </a:r>
            <a:r>
              <a:rPr lang="en-US" altLang="ja-JP" sz="1400" dirty="0" smtClean="0">
                <a:latin typeface="+mn-ea"/>
              </a:rPr>
              <a:t>2009</a:t>
            </a:r>
            <a:r>
              <a:rPr lang="ja-JP" altLang="en-US" sz="1400" dirty="0" smtClean="0">
                <a:latin typeface="+mn-ea"/>
              </a:rPr>
              <a:t>年度卒</a:t>
            </a:r>
            <a:r>
              <a:rPr lang="ja-JP" altLang="en-US" sz="1400" dirty="0">
                <a:latin typeface="+mn-ea"/>
              </a:rPr>
              <a:t>：名古屋大学大学生命農学研究科　修了生）</a:t>
            </a:r>
            <a:endParaRPr lang="en-US" altLang="ja-JP" sz="1400" dirty="0">
              <a:latin typeface="+mn-ea"/>
            </a:endParaRPr>
          </a:p>
          <a:p>
            <a:pPr>
              <a:tabLst>
                <a:tab pos="3590925" algn="l"/>
              </a:tabLst>
            </a:pPr>
            <a:r>
              <a:rPr lang="ja-JP" altLang="en-US" sz="1600" b="1" dirty="0" smtClean="0">
                <a:latin typeface="+mn-ea"/>
              </a:rPr>
              <a:t>　　　　</a:t>
            </a:r>
            <a:r>
              <a:rPr lang="ja-JP" altLang="en-US" sz="1600" b="1" dirty="0" smtClean="0"/>
              <a:t>第四</a:t>
            </a:r>
            <a:r>
              <a:rPr lang="ja-JP" altLang="en-US" sz="1600" b="1" dirty="0"/>
              <a:t>事業部　研究</a:t>
            </a:r>
            <a:r>
              <a:rPr lang="ja-JP" altLang="en-US" sz="1600" b="1" dirty="0" smtClean="0"/>
              <a:t>開発部</a:t>
            </a:r>
            <a:r>
              <a:rPr lang="en-US" altLang="ja-JP" sz="1600" b="1" dirty="0">
                <a:latin typeface="+mn-ea"/>
              </a:rPr>
              <a:t>	</a:t>
            </a:r>
            <a:r>
              <a:rPr lang="ja-JP" altLang="en-US" sz="1600" b="1" dirty="0" smtClean="0">
                <a:latin typeface="+mn-ea"/>
              </a:rPr>
              <a:t>牧野亜衣</a:t>
            </a:r>
            <a:r>
              <a:rPr lang="ja-JP" altLang="en-US" sz="1400" b="1" dirty="0" smtClean="0">
                <a:latin typeface="+mn-ea"/>
              </a:rPr>
              <a:t>　様</a:t>
            </a:r>
            <a:endParaRPr lang="en-US" altLang="ja-JP" sz="1400" b="1" dirty="0" smtClean="0">
              <a:latin typeface="+mn-ea"/>
            </a:endParaRPr>
          </a:p>
          <a:p>
            <a:r>
              <a:rPr lang="ja-JP" altLang="en-US" sz="1400" b="1" dirty="0">
                <a:latin typeface="+mn-ea"/>
              </a:rPr>
              <a:t>　</a:t>
            </a:r>
            <a:r>
              <a:rPr lang="ja-JP" altLang="en-US" sz="1400" b="1" dirty="0" smtClean="0">
                <a:latin typeface="+mn-ea"/>
              </a:rPr>
              <a:t>　　　　　　　　　　</a:t>
            </a:r>
            <a:r>
              <a:rPr lang="ja-JP" altLang="en-US" sz="1400" dirty="0" smtClean="0">
                <a:latin typeface="+mn-ea"/>
              </a:rPr>
              <a:t>（</a:t>
            </a:r>
            <a:r>
              <a:rPr lang="en-US" altLang="ja-JP" sz="1400" dirty="0" smtClean="0">
                <a:latin typeface="+mn-ea"/>
              </a:rPr>
              <a:t>2014</a:t>
            </a:r>
            <a:r>
              <a:rPr lang="ja-JP" altLang="en-US" sz="1400" dirty="0" smtClean="0">
                <a:latin typeface="+mn-ea"/>
              </a:rPr>
              <a:t>年度名古屋大学創薬科学研究科　修了生）</a:t>
            </a:r>
            <a:endParaRPr lang="en-US" altLang="ja-JP" sz="1400" dirty="0" smtClean="0">
              <a:latin typeface="+mn-ea"/>
            </a:endParaRPr>
          </a:p>
          <a:p>
            <a:r>
              <a:rPr lang="ja-JP" altLang="en-US" sz="1400" dirty="0">
                <a:latin typeface="+mn-ea"/>
              </a:rPr>
              <a:t>　</a:t>
            </a:r>
            <a:r>
              <a:rPr lang="ja-JP" altLang="en-US" sz="1400" dirty="0" smtClean="0">
                <a:latin typeface="+mn-ea"/>
              </a:rPr>
              <a:t>　　</a:t>
            </a:r>
            <a:endParaRPr lang="en-US" altLang="ja-JP" sz="1400" dirty="0" smtClean="0">
              <a:latin typeface="+mn-ea"/>
            </a:endParaRPr>
          </a:p>
          <a:p>
            <a:r>
              <a:rPr lang="ja-JP" altLang="en-US" sz="1600" b="1" dirty="0">
                <a:latin typeface="+mn-ea"/>
              </a:rPr>
              <a:t>　</a:t>
            </a:r>
            <a:r>
              <a:rPr lang="ja-JP" altLang="en-US" sz="1600" b="1" dirty="0" smtClean="0">
                <a:latin typeface="+mn-ea"/>
              </a:rPr>
              <a:t>　　　　　　　　　　　　　　　</a:t>
            </a:r>
            <a:endParaRPr lang="en-US" altLang="ja-JP" sz="1600" b="1" dirty="0" smtClean="0">
              <a:latin typeface="+mn-ea"/>
            </a:endParaRPr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5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6623720"/>
            <a:ext cx="1680059" cy="2520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127000"/>
          </a:effec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5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4428492" y="4748723"/>
            <a:ext cx="2429508" cy="1619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317500"/>
          </a:effectLst>
        </p:spPr>
      </p:pic>
      <p:pic>
        <p:nvPicPr>
          <p:cNvPr id="1028" name="Picture 4" descr="名古屋大学大学院 創薬科学研究科 基盤創薬学専攻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660323" y="8702214"/>
            <a:ext cx="4176464" cy="411319"/>
          </a:xfrm>
          <a:prstGeom prst="rect">
            <a:avLst/>
          </a:prstGeom>
          <a:noFill/>
        </p:spPr>
      </p:pic>
      <p:sp>
        <p:nvSpPr>
          <p:cNvPr id="11" name="正方形/長方形 10"/>
          <p:cNvSpPr/>
          <p:nvPr/>
        </p:nvSpPr>
        <p:spPr>
          <a:xfrm>
            <a:off x="342549" y="2193367"/>
            <a:ext cx="5525872" cy="461665"/>
          </a:xfrm>
          <a:prstGeom prst="rect">
            <a:avLst/>
          </a:prstGeom>
          <a:solidFill>
            <a:schemeClr val="bg1"/>
          </a:solidFill>
          <a:effectLst>
            <a:softEdge rad="127000"/>
          </a:effectLst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ja-JP" altLang="en-US" sz="2400" b="1" spc="50" dirty="0" smtClean="0">
                <a:ln w="11430"/>
                <a:solidFill>
                  <a:schemeClr val="accent6">
                    <a:lumMod val="75000"/>
                  </a:schemeClr>
                </a:solidFill>
                <a:latin typeface="Impact" pitchFamily="34" charset="0"/>
              </a:rPr>
              <a:t>企業での研究・企業での働き方について</a:t>
            </a:r>
            <a:endParaRPr lang="en-US" altLang="ja-JP" sz="2400" b="1" spc="50" dirty="0">
              <a:ln w="11430"/>
              <a:solidFill>
                <a:schemeClr val="accent6">
                  <a:lumMod val="75000"/>
                </a:schemeClr>
              </a:solidFill>
              <a:latin typeface="Impact" pitchFamily="34" charset="0"/>
            </a:endParaRPr>
          </a:p>
        </p:txBody>
      </p:sp>
      <p:sp>
        <p:nvSpPr>
          <p:cNvPr id="26" name="正方形/長方形 25"/>
          <p:cNvSpPr/>
          <p:nvPr/>
        </p:nvSpPr>
        <p:spPr>
          <a:xfrm>
            <a:off x="858369" y="5558559"/>
            <a:ext cx="5115503" cy="2677656"/>
          </a:xfrm>
          <a:prstGeom prst="rect">
            <a:avLst/>
          </a:prstGeom>
          <a:solidFill>
            <a:schemeClr val="bg1">
              <a:alpha val="44000"/>
            </a:schemeClr>
          </a:solidFill>
          <a:effectLst>
            <a:softEdge rad="63500"/>
          </a:effectLst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ja-JP" altLang="en-US" sz="2000" b="1" spc="50" dirty="0" smtClean="0">
                <a:ln w="11430"/>
                <a:solidFill>
                  <a:srgbClr val="FF0000"/>
                </a:solidFill>
                <a:latin typeface="Impact" pitchFamily="34" charset="0"/>
              </a:rPr>
              <a:t>企業での研究・仕事とはどんなものなのか？</a:t>
            </a:r>
            <a:endParaRPr lang="en-US" altLang="ja-JP" sz="2000" b="1" spc="50" dirty="0" smtClean="0">
              <a:ln w="11430"/>
              <a:solidFill>
                <a:srgbClr val="FF0000"/>
              </a:solidFill>
              <a:latin typeface="Impact" pitchFamily="34" charset="0"/>
            </a:endParaRPr>
          </a:p>
          <a:p>
            <a:pPr algn="ctr"/>
            <a:r>
              <a:rPr lang="ja-JP" altLang="en-US" sz="2000" b="1" spc="50" dirty="0" smtClean="0">
                <a:ln w="11430"/>
                <a:solidFill>
                  <a:srgbClr val="FF0000"/>
                </a:solidFill>
                <a:latin typeface="Impact" pitchFamily="34" charset="0"/>
              </a:rPr>
              <a:t>どんな楽しさがあるのか？</a:t>
            </a:r>
            <a:endParaRPr lang="en-US" altLang="ja-JP" sz="2000" b="1" spc="50" dirty="0" smtClean="0">
              <a:ln w="11430"/>
              <a:solidFill>
                <a:srgbClr val="FF0000"/>
              </a:solidFill>
              <a:latin typeface="Impact" pitchFamily="34" charset="0"/>
            </a:endParaRPr>
          </a:p>
          <a:p>
            <a:pPr algn="ctr"/>
            <a:endParaRPr lang="en-US" altLang="ja-JP" sz="2000" b="1" spc="50" dirty="0" smtClean="0">
              <a:ln w="11430"/>
              <a:solidFill>
                <a:srgbClr val="FF0000"/>
              </a:solidFill>
              <a:latin typeface="Impact" pitchFamily="34" charset="0"/>
            </a:endParaRPr>
          </a:p>
          <a:p>
            <a:pPr algn="ctr"/>
            <a:r>
              <a:rPr lang="ja-JP" altLang="en-US" b="1" spc="50" dirty="0" smtClean="0">
                <a:ln w="11430"/>
                <a:solidFill>
                  <a:srgbClr val="FF0000"/>
                </a:solidFill>
                <a:latin typeface="Impact" pitchFamily="34" charset="0"/>
              </a:rPr>
              <a:t>様々なジャンルの企業の方々をお招きして</a:t>
            </a:r>
            <a:endParaRPr lang="en-US" altLang="ja-JP" b="1" spc="50" dirty="0" smtClean="0">
              <a:ln w="11430"/>
              <a:solidFill>
                <a:srgbClr val="FF0000"/>
              </a:solidFill>
              <a:latin typeface="Impact" pitchFamily="34" charset="0"/>
            </a:endParaRPr>
          </a:p>
          <a:p>
            <a:pPr algn="ctr"/>
            <a:r>
              <a:rPr lang="ja-JP" altLang="en-US" b="1" spc="50" dirty="0" smtClean="0">
                <a:ln w="11430"/>
                <a:solidFill>
                  <a:srgbClr val="FF0000"/>
                </a:solidFill>
                <a:latin typeface="Impact" pitchFamily="34" charset="0"/>
              </a:rPr>
              <a:t>企業研究についての経験について</a:t>
            </a:r>
            <a:endParaRPr lang="en-US" altLang="ja-JP" b="1" spc="50" dirty="0" smtClean="0">
              <a:ln w="11430"/>
              <a:solidFill>
                <a:srgbClr val="FF0000"/>
              </a:solidFill>
              <a:latin typeface="Impact" pitchFamily="34" charset="0"/>
            </a:endParaRPr>
          </a:p>
          <a:p>
            <a:pPr algn="ctr"/>
            <a:r>
              <a:rPr lang="ja-JP" altLang="en-US" b="1" spc="50" dirty="0" smtClean="0">
                <a:ln w="11430"/>
                <a:solidFill>
                  <a:srgbClr val="FF0000"/>
                </a:solidFill>
                <a:latin typeface="Impact" pitchFamily="34" charset="0"/>
              </a:rPr>
              <a:t>近い距離でお話をお聞きしながら</a:t>
            </a:r>
            <a:endParaRPr lang="en-US" altLang="ja-JP" b="1" spc="50" dirty="0" smtClean="0">
              <a:ln w="11430"/>
              <a:solidFill>
                <a:srgbClr val="FF0000"/>
              </a:solidFill>
              <a:latin typeface="Impact" pitchFamily="34" charset="0"/>
            </a:endParaRPr>
          </a:p>
          <a:p>
            <a:pPr algn="ctr"/>
            <a:r>
              <a:rPr lang="ja-JP" altLang="en-US" b="1" spc="50" dirty="0" smtClean="0">
                <a:ln w="11430"/>
                <a:solidFill>
                  <a:srgbClr val="FF0000"/>
                </a:solidFill>
                <a:latin typeface="Impact" pitchFamily="34" charset="0"/>
              </a:rPr>
              <a:t>キャリアパスについて考えることができる</a:t>
            </a:r>
            <a:endParaRPr lang="en-US" altLang="ja-JP" b="1" spc="50" dirty="0" smtClean="0">
              <a:ln w="11430"/>
              <a:solidFill>
                <a:srgbClr val="FF0000"/>
              </a:solidFill>
              <a:latin typeface="Impact" pitchFamily="34" charset="0"/>
            </a:endParaRPr>
          </a:p>
          <a:p>
            <a:pPr algn="ctr"/>
            <a:r>
              <a:rPr lang="ja-JP" altLang="en-US" b="1" spc="50" dirty="0" smtClean="0">
                <a:ln w="11430"/>
                <a:solidFill>
                  <a:srgbClr val="FF0000"/>
                </a:solidFill>
                <a:latin typeface="Impact" pitchFamily="34" charset="0"/>
              </a:rPr>
              <a:t>貴重なチャンスです。</a:t>
            </a:r>
            <a:endParaRPr lang="en-US" altLang="ja-JP" b="1" spc="50" dirty="0">
              <a:ln w="11430"/>
              <a:solidFill>
                <a:srgbClr val="FF0000"/>
              </a:solidFill>
              <a:latin typeface="Impact" pitchFamily="34" charset="0"/>
            </a:endParaRPr>
          </a:p>
          <a:p>
            <a:pPr algn="ctr"/>
            <a:r>
              <a:rPr lang="ja-JP" altLang="en-US" b="1" spc="50" dirty="0" smtClean="0">
                <a:ln w="11430"/>
                <a:solidFill>
                  <a:srgbClr val="FF0000"/>
                </a:solidFill>
                <a:latin typeface="Impact" pitchFamily="34" charset="0"/>
              </a:rPr>
              <a:t>みなさん奮ってご参加ください</a:t>
            </a:r>
            <a:endParaRPr lang="en-US" altLang="ja-JP" b="1" spc="50" dirty="0">
              <a:ln w="11430"/>
              <a:solidFill>
                <a:srgbClr val="FF0000"/>
              </a:solidFill>
              <a:latin typeface="Impact" pitchFamily="34" charset="0"/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1890801" y="8460432"/>
            <a:ext cx="54006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ja-JP" altLang="en-US" sz="1400" b="1" dirty="0" smtClean="0">
                <a:solidFill>
                  <a:srgbClr val="8064A2">
                    <a:lumMod val="50000"/>
                  </a:srgbClr>
                </a:solidFill>
              </a:rPr>
              <a:t>担当： </a:t>
            </a:r>
            <a:r>
              <a:rPr lang="ja-JP" altLang="en-US" sz="1400" b="1" dirty="0">
                <a:solidFill>
                  <a:srgbClr val="8064A2">
                    <a:lumMod val="50000"/>
                  </a:srgbClr>
                </a:solidFill>
              </a:rPr>
              <a:t>創薬科学研究科 加藤竜司 （</a:t>
            </a:r>
            <a:r>
              <a:rPr lang="en-US" altLang="ja-JP" sz="1400" b="1" dirty="0" err="1" smtClean="0">
                <a:solidFill>
                  <a:srgbClr val="8064A2">
                    <a:lumMod val="50000"/>
                  </a:srgbClr>
                </a:solidFill>
              </a:rPr>
              <a:t>kato-r@ps.nagoya-u.ac.jp</a:t>
            </a:r>
            <a:r>
              <a:rPr lang="en-US" altLang="ja-JP" sz="1400" b="1" dirty="0">
                <a:solidFill>
                  <a:srgbClr val="8064A2">
                    <a:lumMod val="50000"/>
                  </a:srgbClr>
                </a:solidFill>
              </a:rPr>
              <a:t>)</a:t>
            </a:r>
            <a:endParaRPr lang="ja-JP" altLang="en-US" sz="1400" b="1" dirty="0">
              <a:solidFill>
                <a:srgbClr val="8064A2">
                  <a:lumMod val="50000"/>
                </a:srgb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7361" y="59220"/>
            <a:ext cx="590004" cy="4379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テキスト ボックス 14"/>
          <p:cNvSpPr txBox="1"/>
          <p:nvPr/>
        </p:nvSpPr>
        <p:spPr>
          <a:xfrm>
            <a:off x="253244" y="4143434"/>
            <a:ext cx="7280212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600" b="1" dirty="0" smtClean="0">
                <a:latin typeface="+mn-ea"/>
              </a:rPr>
              <a:t>17:00-18:00</a:t>
            </a:r>
          </a:p>
          <a:p>
            <a:r>
              <a:rPr lang="ja-JP" altLang="en-US" sz="1600" b="1" dirty="0">
                <a:latin typeface="+mn-ea"/>
              </a:rPr>
              <a:t>　　　</a:t>
            </a:r>
            <a:r>
              <a:rPr lang="ja-JP" altLang="en-US" sz="1600" b="1" dirty="0" smtClean="0">
                <a:latin typeface="+mn-ea"/>
              </a:rPr>
              <a:t>株式会社ナリス</a:t>
            </a:r>
            <a:r>
              <a:rPr lang="ja-JP" altLang="en-US" sz="1600" b="1" dirty="0" smtClean="0">
                <a:latin typeface="+mn-ea"/>
              </a:rPr>
              <a:t>化粧品</a:t>
            </a:r>
            <a:r>
              <a:rPr lang="ja-JP" altLang="en-US" sz="1600" b="1" dirty="0">
                <a:latin typeface="+mn-ea"/>
              </a:rPr>
              <a:t>　</a:t>
            </a:r>
            <a:endParaRPr lang="en-US" altLang="ja-JP" sz="1600" b="1" dirty="0" smtClean="0">
              <a:latin typeface="+mn-ea"/>
            </a:endParaRPr>
          </a:p>
          <a:p>
            <a:pPr>
              <a:tabLst>
                <a:tab pos="3495675" algn="l"/>
              </a:tabLst>
            </a:pPr>
            <a:r>
              <a:rPr lang="ja-JP" altLang="en-US" sz="1600" b="1" dirty="0" smtClean="0">
                <a:latin typeface="+mn-ea"/>
              </a:rPr>
              <a:t>　　　研究</a:t>
            </a:r>
            <a:r>
              <a:rPr lang="ja-JP" altLang="en-US" sz="1600" b="1" dirty="0">
                <a:latin typeface="+mn-ea"/>
              </a:rPr>
              <a:t>開発部 </a:t>
            </a:r>
            <a:r>
              <a:rPr lang="ja-JP" altLang="en-US" sz="1600" b="1" dirty="0" smtClean="0">
                <a:latin typeface="+mn-ea"/>
              </a:rPr>
              <a:t>開発課</a:t>
            </a:r>
            <a:r>
              <a:rPr lang="en-US" altLang="ja-JP" sz="1600" b="1" dirty="0">
                <a:latin typeface="+mn-ea"/>
              </a:rPr>
              <a:t>	</a:t>
            </a:r>
            <a:r>
              <a:rPr lang="ja-JP" altLang="en-US" sz="1600" b="1" dirty="0" smtClean="0">
                <a:latin typeface="+mn-ea"/>
              </a:rPr>
              <a:t>鞍本 </a:t>
            </a:r>
            <a:r>
              <a:rPr lang="ja-JP" altLang="en-US" sz="1600" b="1" dirty="0">
                <a:latin typeface="+mn-ea"/>
              </a:rPr>
              <a:t>克</a:t>
            </a:r>
            <a:r>
              <a:rPr lang="ja-JP" altLang="en-US" sz="1600" b="1" dirty="0" smtClean="0">
                <a:latin typeface="+mn-ea"/>
              </a:rPr>
              <a:t>真　様</a:t>
            </a:r>
            <a:endParaRPr lang="ja-JP" altLang="en-US" sz="1600" b="1" dirty="0">
              <a:latin typeface="+mn-ea"/>
            </a:endParaRPr>
          </a:p>
          <a:p>
            <a:r>
              <a:rPr lang="ja-JP" altLang="en-US" sz="1400" b="1" dirty="0">
                <a:latin typeface="+mn-ea"/>
              </a:rPr>
              <a:t>　　　</a:t>
            </a:r>
            <a:r>
              <a:rPr lang="ja-JP" altLang="en-US" sz="1400" b="1" dirty="0" smtClean="0">
                <a:latin typeface="+mn-ea"/>
              </a:rPr>
              <a:t>　　　　　　　</a:t>
            </a:r>
            <a:r>
              <a:rPr lang="ja-JP" altLang="en-US" sz="1400" dirty="0" smtClean="0">
                <a:latin typeface="+mn-ea"/>
              </a:rPr>
              <a:t>（</a:t>
            </a:r>
            <a:r>
              <a:rPr lang="en-US" altLang="ja-JP" sz="1400" dirty="0" smtClean="0">
                <a:latin typeface="+mn-ea"/>
              </a:rPr>
              <a:t>2012</a:t>
            </a:r>
            <a:r>
              <a:rPr lang="ja-JP" altLang="en-US" sz="1400" dirty="0" smtClean="0">
                <a:latin typeface="+mn-ea"/>
              </a:rPr>
              <a:t>年度卒：</a:t>
            </a:r>
            <a:r>
              <a:rPr lang="ja-JP" altLang="en-US" sz="1400" dirty="0">
                <a:latin typeface="+mn-ea"/>
              </a:rPr>
              <a:t>名古屋</a:t>
            </a:r>
            <a:r>
              <a:rPr lang="ja-JP" altLang="en-US" sz="1400" dirty="0" smtClean="0">
                <a:latin typeface="+mn-ea"/>
              </a:rPr>
              <a:t>大学大学生命農学研究科　修了生）</a:t>
            </a:r>
            <a:endParaRPr lang="en-US" altLang="ja-JP" sz="1400" dirty="0" smtClean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376369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20649</TotalTime>
  <Words>107</Words>
  <Application>Microsoft Office PowerPoint</Application>
  <PresentationFormat>画面に合わせる (4:3)</PresentationFormat>
  <Paragraphs>28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HGP創英角ｺﾞｼｯｸUB</vt:lpstr>
      <vt:lpstr>ＭＳ Ｐゴシック</vt:lpstr>
      <vt:lpstr>宋体</vt:lpstr>
      <vt:lpstr>Arial</vt:lpstr>
      <vt:lpstr>Calibri</vt:lpstr>
      <vt:lpstr>Impact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ryuji</dc:creator>
  <cp:lastModifiedBy>加藤竜司</cp:lastModifiedBy>
  <cp:revision>47</cp:revision>
  <dcterms:created xsi:type="dcterms:W3CDTF">2012-03-24T06:33:59Z</dcterms:created>
  <dcterms:modified xsi:type="dcterms:W3CDTF">2016-12-05T20:17:11Z</dcterms:modified>
</cp:coreProperties>
</file>