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624" y="-15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3036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9130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78295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94864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02850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58962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34014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95245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1624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01448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2016/6/6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03749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650E9B3-DBE7-4F26-A8A2-16DD3F096C01}" type="datetimeFigureOut">
              <a:rPr kumimoji="1" lang="ja-JP" altLang="en-US" smtClean="0"/>
              <a:pPr/>
              <a:t>2016/6/6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7524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ps.nagoya-u.ac.jp/"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99946" y="1234748"/>
            <a:ext cx="5348018" cy="923330"/>
          </a:xfrm>
          <a:prstGeom prst="rect">
            <a:avLst/>
          </a:prstGeom>
          <a:solidFill>
            <a:schemeClr val="bg1">
              <a:alpha val="50000"/>
            </a:schemeClr>
          </a:solid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b="1" spc="50" dirty="0" smtClean="0">
                <a:ln w="11430"/>
                <a:solidFill>
                  <a:schemeClr val="accent5">
                    <a:lumMod val="50000"/>
                  </a:schemeClr>
                </a:solidFill>
                <a:latin typeface="Impact" pitchFamily="34" charset="0"/>
              </a:rPr>
              <a:t>日時： </a:t>
            </a:r>
            <a:r>
              <a:rPr lang="en-US" altLang="ja-JP" b="1" spc="50" dirty="0" smtClean="0">
                <a:ln w="11430"/>
                <a:solidFill>
                  <a:schemeClr val="accent5">
                    <a:lumMod val="50000"/>
                  </a:schemeClr>
                </a:solidFill>
                <a:latin typeface="Impact" pitchFamily="34" charset="0"/>
              </a:rPr>
              <a:t>2016</a:t>
            </a:r>
            <a:r>
              <a:rPr lang="ja-JP" altLang="en-US" b="1" spc="50" dirty="0" smtClean="0">
                <a:ln w="11430"/>
                <a:solidFill>
                  <a:schemeClr val="accent5">
                    <a:lumMod val="50000"/>
                  </a:schemeClr>
                </a:solidFill>
                <a:latin typeface="Impact" pitchFamily="34" charset="0"/>
              </a:rPr>
              <a:t>年</a:t>
            </a:r>
            <a:r>
              <a:rPr lang="en-US" altLang="ja-JP" b="1" spc="50" dirty="0" smtClean="0">
                <a:ln w="11430"/>
                <a:solidFill>
                  <a:schemeClr val="accent5">
                    <a:lumMod val="50000"/>
                  </a:schemeClr>
                </a:solidFill>
                <a:latin typeface="Impact" pitchFamily="34" charset="0"/>
              </a:rPr>
              <a:t>6</a:t>
            </a:r>
            <a:r>
              <a:rPr lang="ja-JP" altLang="en-US" b="1" spc="50" dirty="0" smtClean="0">
                <a:ln w="11430"/>
                <a:solidFill>
                  <a:schemeClr val="accent5">
                    <a:lumMod val="50000"/>
                  </a:schemeClr>
                </a:solidFill>
                <a:latin typeface="Impact" pitchFamily="34" charset="0"/>
              </a:rPr>
              <a:t>月</a:t>
            </a:r>
            <a:r>
              <a:rPr lang="en-US" altLang="ja-JP" b="1" spc="50" dirty="0" smtClean="0">
                <a:ln w="11430"/>
                <a:solidFill>
                  <a:schemeClr val="accent5">
                    <a:lumMod val="50000"/>
                  </a:schemeClr>
                </a:solidFill>
                <a:latin typeface="Impact" pitchFamily="34" charset="0"/>
              </a:rPr>
              <a:t>14</a:t>
            </a:r>
            <a:r>
              <a:rPr lang="ja-JP" altLang="en-US" b="1" spc="50" dirty="0" smtClean="0">
                <a:ln w="11430"/>
                <a:solidFill>
                  <a:schemeClr val="accent5">
                    <a:lumMod val="50000"/>
                  </a:schemeClr>
                </a:solidFill>
                <a:latin typeface="Impact" pitchFamily="34" charset="0"/>
              </a:rPr>
              <a:t>日（火曜日） </a:t>
            </a:r>
            <a:r>
              <a:rPr lang="en-US" altLang="ja-JP" b="1" spc="50" dirty="0" smtClean="0">
                <a:ln w="11430"/>
                <a:solidFill>
                  <a:schemeClr val="accent5">
                    <a:lumMod val="50000"/>
                  </a:schemeClr>
                </a:solidFill>
                <a:latin typeface="Impact" pitchFamily="34" charset="0"/>
              </a:rPr>
              <a:t>14</a:t>
            </a:r>
            <a:r>
              <a:rPr lang="ja-JP" altLang="en-US" b="1" spc="50" dirty="0" smtClean="0">
                <a:ln w="11430"/>
                <a:solidFill>
                  <a:schemeClr val="accent5">
                    <a:lumMod val="50000"/>
                  </a:schemeClr>
                </a:solidFill>
                <a:latin typeface="Impact" pitchFamily="34" charset="0"/>
              </a:rPr>
              <a:t>：</a:t>
            </a:r>
            <a:r>
              <a:rPr lang="en-US" altLang="ja-JP" b="1" spc="50" dirty="0" smtClean="0">
                <a:ln w="11430"/>
                <a:solidFill>
                  <a:schemeClr val="accent5">
                    <a:lumMod val="50000"/>
                  </a:schemeClr>
                </a:solidFill>
                <a:latin typeface="Impact" pitchFamily="34" charset="0"/>
              </a:rPr>
              <a:t>00</a:t>
            </a:r>
            <a:r>
              <a:rPr lang="ja-JP" altLang="en-US" b="1" spc="50" dirty="0" smtClean="0">
                <a:ln w="11430"/>
                <a:solidFill>
                  <a:schemeClr val="accent5">
                    <a:lumMod val="50000"/>
                  </a:schemeClr>
                </a:solidFill>
                <a:latin typeface="Impact" pitchFamily="34" charset="0"/>
              </a:rPr>
              <a:t>～</a:t>
            </a:r>
            <a:r>
              <a:rPr lang="en-US" altLang="ja-JP" b="1" spc="50" dirty="0">
                <a:ln w="11430"/>
                <a:solidFill>
                  <a:schemeClr val="accent5">
                    <a:lumMod val="50000"/>
                  </a:schemeClr>
                </a:solidFill>
                <a:latin typeface="Impact" pitchFamily="34" charset="0"/>
              </a:rPr>
              <a:t> </a:t>
            </a:r>
            <a:r>
              <a:rPr lang="en-US" altLang="ja-JP" b="1" spc="50" dirty="0" smtClean="0">
                <a:ln w="11430"/>
                <a:solidFill>
                  <a:schemeClr val="accent5">
                    <a:lumMod val="50000"/>
                  </a:schemeClr>
                </a:solidFill>
                <a:latin typeface="Impact" pitchFamily="34" charset="0"/>
              </a:rPr>
              <a:t>15</a:t>
            </a:r>
            <a:r>
              <a:rPr lang="ja-JP" altLang="en-US" b="1" spc="50" dirty="0" smtClean="0">
                <a:ln w="11430"/>
                <a:solidFill>
                  <a:schemeClr val="accent5">
                    <a:lumMod val="50000"/>
                  </a:schemeClr>
                </a:solidFill>
                <a:latin typeface="Impact" pitchFamily="34" charset="0"/>
              </a:rPr>
              <a:t>：</a:t>
            </a:r>
            <a:r>
              <a:rPr lang="en-US" altLang="ja-JP" b="1" spc="50" dirty="0" smtClean="0">
                <a:ln w="11430"/>
                <a:solidFill>
                  <a:schemeClr val="accent5">
                    <a:lumMod val="50000"/>
                  </a:schemeClr>
                </a:solidFill>
                <a:latin typeface="Impact" pitchFamily="34" charset="0"/>
              </a:rPr>
              <a:t>00</a:t>
            </a:r>
          </a:p>
          <a:p>
            <a:pPr algn="ctr"/>
            <a:r>
              <a:rPr lang="ja-JP" altLang="en-US" b="1" spc="50" dirty="0" smtClean="0">
                <a:ln w="11430"/>
                <a:solidFill>
                  <a:schemeClr val="accent5">
                    <a:lumMod val="50000"/>
                  </a:schemeClr>
                </a:solidFill>
                <a:latin typeface="Impact" pitchFamily="34" charset="0"/>
              </a:rPr>
              <a:t>場所：創薬科学研究館２階　講義室</a:t>
            </a:r>
            <a:endParaRPr lang="en-US" altLang="ja-JP" b="1" spc="50" dirty="0" smtClean="0">
              <a:ln w="11430"/>
              <a:solidFill>
                <a:schemeClr val="accent5">
                  <a:lumMod val="50000"/>
                </a:schemeClr>
              </a:solidFill>
              <a:latin typeface="Impact" pitchFamily="34" charset="0"/>
            </a:endParaRPr>
          </a:p>
          <a:p>
            <a:pPr algn="ctr"/>
            <a:r>
              <a:rPr lang="ja-JP" altLang="en-US" b="1" spc="50" dirty="0" smtClean="0">
                <a:ln w="11430"/>
                <a:solidFill>
                  <a:schemeClr val="accent5">
                    <a:lumMod val="50000"/>
                  </a:schemeClr>
                </a:solidFill>
                <a:latin typeface="Impact" pitchFamily="34" charset="0"/>
              </a:rPr>
              <a:t>対象：大学院生</a:t>
            </a:r>
            <a:endParaRPr lang="en-US" altLang="ja-JP" b="1" spc="50" dirty="0" smtClean="0">
              <a:ln w="11430"/>
              <a:solidFill>
                <a:schemeClr val="accent5">
                  <a:lumMod val="50000"/>
                </a:schemeClr>
              </a:solidFill>
              <a:latin typeface="Impact" pitchFamily="34" charset="0"/>
            </a:endParaRPr>
          </a:p>
        </p:txBody>
      </p:sp>
      <p:pic>
        <p:nvPicPr>
          <p:cNvPr id="1029" name="Picture 5"/>
          <p:cNvPicPr>
            <a:picLocks noChangeAspect="1" noChangeArrowheads="1"/>
          </p:cNvPicPr>
          <p:nvPr/>
        </p:nvPicPr>
        <p:blipFill>
          <a:blip r:embed="rId2" cstate="print"/>
          <a:srcRect/>
          <a:stretch>
            <a:fillRect/>
          </a:stretch>
        </p:blipFill>
        <p:spPr bwMode="auto">
          <a:xfrm>
            <a:off x="-12879" y="3143250"/>
            <a:ext cx="6858000" cy="6000750"/>
          </a:xfrm>
          <a:prstGeom prst="rect">
            <a:avLst/>
          </a:prstGeom>
          <a:noFill/>
          <a:ln w="9525">
            <a:noFill/>
            <a:miter lim="800000"/>
            <a:headEnd/>
            <a:tailEnd/>
          </a:ln>
          <a:effectLst/>
        </p:spPr>
      </p:pic>
      <p:sp>
        <p:nvSpPr>
          <p:cNvPr id="8" name="テキスト ボックス 7"/>
          <p:cNvSpPr txBox="1"/>
          <p:nvPr/>
        </p:nvSpPr>
        <p:spPr>
          <a:xfrm>
            <a:off x="44624" y="520841"/>
            <a:ext cx="6713705"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第</a:t>
            </a:r>
            <a:r>
              <a:rPr kumimoji="1" lang="en-US" altLang="ja-JP"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42</a:t>
            </a:r>
            <a:r>
              <a:rPr kumimoji="1" lang="ja-JP" altLang="en-US"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回 </a:t>
            </a:r>
            <a:r>
              <a:rPr kumimoji="1" lang="ja-JP" altLang="en-US"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創薬科学セミナー</a:t>
            </a:r>
            <a:endParaRPr kumimoji="1" lang="ja-JP" altLang="en-US" sz="3600" b="1" spc="50" dirty="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p:txBody>
      </p:sp>
      <p:sp>
        <p:nvSpPr>
          <p:cNvPr id="10" name="テキスト ボックス 9"/>
          <p:cNvSpPr txBox="1"/>
          <p:nvPr/>
        </p:nvSpPr>
        <p:spPr>
          <a:xfrm>
            <a:off x="89194" y="35496"/>
            <a:ext cx="6237312" cy="461665"/>
          </a:xfrm>
          <a:prstGeom prst="rect">
            <a:avLst/>
          </a:prstGeom>
          <a:noFill/>
        </p:spPr>
        <p:txBody>
          <a:bodyPr wrap="square" rtlCol="0">
            <a:spAutoFit/>
          </a:bodyPr>
          <a:lstStyle/>
          <a:p>
            <a:pPr algn="ctr"/>
            <a:r>
              <a:rPr kumimoji="1" lang="ja-JP" altLang="en-US" sz="2400" dirty="0" smtClean="0">
                <a:ln w="18415" cmpd="sng">
                  <a:noFill/>
                  <a:prstDash val="solid"/>
                </a:ln>
                <a:solidFill>
                  <a:srgbClr val="FFFFFF"/>
                </a:solidFill>
                <a:effectLst>
                  <a:glow rad="139700">
                    <a:schemeClr val="accent4">
                      <a:satMod val="175000"/>
                      <a:alpha val="40000"/>
                    </a:schemeClr>
                  </a:glow>
                  <a:outerShdw blurRad="152400" dir="3600000" algn="tl" rotWithShape="0">
                    <a:schemeClr val="tx2">
                      <a:lumMod val="50000"/>
                    </a:schemeClr>
                  </a:outerShdw>
                </a:effectLst>
              </a:rPr>
              <a:t>名古屋大学　大学院 創薬科学研究科   主催</a:t>
            </a:r>
            <a:endParaRPr kumimoji="1" lang="ja-JP" altLang="en-US" sz="2400" dirty="0">
              <a:ln w="18415" cmpd="sng">
                <a:noFill/>
                <a:prstDash val="solid"/>
              </a:ln>
              <a:solidFill>
                <a:srgbClr val="FFFFFF"/>
              </a:solidFill>
              <a:effectLst>
                <a:glow rad="139700">
                  <a:schemeClr val="accent4">
                    <a:satMod val="175000"/>
                    <a:alpha val="40000"/>
                  </a:schemeClr>
                </a:glow>
                <a:outerShdw blurRad="152400" dir="3600000" algn="tl" rotWithShape="0">
                  <a:schemeClr val="tx2">
                    <a:lumMod val="50000"/>
                  </a:schemeClr>
                </a:outerShdw>
              </a:effectLst>
            </a:endParaRPr>
          </a:p>
        </p:txBody>
      </p:sp>
      <p:sp>
        <p:nvSpPr>
          <p:cNvPr id="20" name="テキスト ボックス 19"/>
          <p:cNvSpPr txBox="1"/>
          <p:nvPr/>
        </p:nvSpPr>
        <p:spPr>
          <a:xfrm>
            <a:off x="473586" y="2107711"/>
            <a:ext cx="6622701" cy="243143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2000" b="1" spc="50" dirty="0" smtClean="0">
                <a:ln w="11430"/>
                <a:latin typeface="HGP創英角ｺﾞｼｯｸUB" pitchFamily="50" charset="-128"/>
                <a:ea typeface="HGP創英角ｺﾞｼｯｸUB" pitchFamily="50" charset="-128"/>
              </a:rPr>
              <a:t>タイトル：</a:t>
            </a:r>
            <a:endParaRPr lang="en-US" altLang="ja-JP" sz="2000" b="1" spc="50" dirty="0" smtClean="0">
              <a:ln w="11430"/>
              <a:latin typeface="HGP創英角ｺﾞｼｯｸUB" pitchFamily="50" charset="-128"/>
              <a:ea typeface="HGP創英角ｺﾞｼｯｸUB" pitchFamily="50" charset="-128"/>
            </a:endParaRPr>
          </a:p>
          <a:p>
            <a:r>
              <a:rPr lang="ja-JP" altLang="en-US" sz="2000" b="1" spc="50" dirty="0" smtClean="0">
                <a:ln w="11430"/>
              </a:rPr>
              <a:t>「</a:t>
            </a:r>
            <a:r>
              <a:rPr lang="ja-JP" altLang="ja-JP" sz="2000" dirty="0"/>
              <a:t>細胞の足場となる新素材「コラーゲンビトリゲル膜</a:t>
            </a:r>
            <a:r>
              <a:rPr lang="ja-JP" altLang="ja-JP" sz="2000" dirty="0" smtClean="0"/>
              <a:t>」</a:t>
            </a:r>
            <a:endParaRPr lang="en-US" altLang="ja-JP" sz="2000" dirty="0" smtClean="0"/>
          </a:p>
          <a:p>
            <a:r>
              <a:rPr lang="ja-JP" altLang="ja-JP" sz="2000" dirty="0" smtClean="0"/>
              <a:t>の</a:t>
            </a:r>
            <a:r>
              <a:rPr lang="ja-JP" altLang="ja-JP" sz="2000" dirty="0"/>
              <a:t>開発とその医薬学分野での実用化構想</a:t>
            </a:r>
            <a:r>
              <a:rPr lang="ja-JP" altLang="en-US" sz="2000" b="1" spc="50" dirty="0" smtClean="0">
                <a:ln w="11430"/>
              </a:rPr>
              <a:t>」</a:t>
            </a:r>
            <a:endParaRPr lang="en-US" altLang="ja-JP" sz="2000" b="1" spc="50" dirty="0" smtClean="0">
              <a:ln w="11430"/>
            </a:endParaRPr>
          </a:p>
          <a:p>
            <a:endParaRPr lang="en-US" altLang="ja-JP" sz="2000" b="1" spc="50" dirty="0" smtClean="0">
              <a:ln w="11430"/>
              <a:latin typeface="HGP創英角ｺﾞｼｯｸUB" pitchFamily="50" charset="-128"/>
              <a:ea typeface="HGP創英角ｺﾞｼｯｸUB" pitchFamily="50" charset="-128"/>
            </a:endParaRPr>
          </a:p>
          <a:p>
            <a:r>
              <a:rPr lang="ja-JP" altLang="en-US" sz="2000" b="1" spc="50" dirty="0" smtClean="0">
                <a:ln w="11430"/>
                <a:latin typeface="HGP創英角ｺﾞｼｯｸUB" pitchFamily="50" charset="-128"/>
                <a:ea typeface="HGP創英角ｺﾞｼｯｸUB" pitchFamily="50" charset="-128"/>
              </a:rPr>
              <a:t>講師</a:t>
            </a:r>
            <a:r>
              <a:rPr lang="ja-JP" altLang="en-US" sz="2000" b="1" spc="50" dirty="0" smtClean="0">
                <a:ln w="11430"/>
                <a:latin typeface="HGP創英角ｺﾞｼｯｸUB" pitchFamily="50" charset="-128"/>
                <a:ea typeface="HGP創英角ｺﾞｼｯｸUB" pitchFamily="50" charset="-128"/>
              </a:rPr>
              <a:t>：　</a:t>
            </a:r>
            <a:r>
              <a:rPr lang="ja-JP" altLang="en-US" sz="2000" b="1" spc="50" dirty="0">
                <a:ln w="11430"/>
                <a:latin typeface="HGP創英角ｺﾞｼｯｸUB" pitchFamily="50" charset="-128"/>
                <a:ea typeface="HGP創英角ｺﾞｼｯｸUB" pitchFamily="50" charset="-128"/>
              </a:rPr>
              <a:t>　</a:t>
            </a:r>
            <a:r>
              <a:rPr lang="ja-JP" altLang="ja-JP" sz="2000" dirty="0" smtClean="0"/>
              <a:t>竹澤 </a:t>
            </a:r>
            <a:r>
              <a:rPr lang="ja-JP" altLang="ja-JP" sz="2000" dirty="0"/>
              <a:t>俊</a:t>
            </a:r>
            <a:r>
              <a:rPr lang="ja-JP" altLang="ja-JP" sz="2000" dirty="0" smtClean="0"/>
              <a:t>明</a:t>
            </a:r>
            <a:r>
              <a:rPr lang="en-US" altLang="ja-JP" sz="2000" dirty="0" smtClean="0"/>
              <a:t> </a:t>
            </a:r>
            <a:r>
              <a:rPr lang="ja-JP" altLang="en-US" sz="2000" dirty="0" smtClean="0"/>
              <a:t>博士</a:t>
            </a:r>
            <a:endParaRPr lang="ja-JP" altLang="ja-JP" sz="2000" dirty="0"/>
          </a:p>
          <a:p>
            <a:r>
              <a:rPr lang="en-US" altLang="ja-JP" sz="1600" dirty="0"/>
              <a:t>(</a:t>
            </a:r>
            <a:r>
              <a:rPr lang="ja-JP" altLang="ja-JP" sz="1600" dirty="0"/>
              <a:t>国立研究開発法人 農業・食品産業技術総合研究機構 </a:t>
            </a:r>
            <a:endParaRPr lang="en-US" altLang="ja-JP" sz="1600" dirty="0" smtClean="0"/>
          </a:p>
          <a:p>
            <a:r>
              <a:rPr lang="ja-JP" altLang="ja-JP" sz="1600" dirty="0" smtClean="0"/>
              <a:t>生物</a:t>
            </a:r>
            <a:r>
              <a:rPr lang="ja-JP" altLang="ja-JP" sz="1600" dirty="0"/>
              <a:t>機能利用研究部門 主席研究員</a:t>
            </a:r>
            <a:r>
              <a:rPr lang="en-US" altLang="ja-JP" sz="1600" dirty="0"/>
              <a:t>)</a:t>
            </a:r>
            <a:endParaRPr lang="ja-JP" altLang="ja-JP" sz="1600" dirty="0"/>
          </a:p>
          <a:p>
            <a:r>
              <a:rPr lang="en-US" altLang="ja-JP" sz="2000" dirty="0"/>
              <a:t> </a:t>
            </a:r>
            <a:endParaRPr lang="ja-JP" altLang="ja-JP" sz="2000" dirty="0"/>
          </a:p>
        </p:txBody>
      </p:sp>
      <p:pic>
        <p:nvPicPr>
          <p:cNvPr id="1030" name="Picture 6"/>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72008" y="7293790"/>
            <a:ext cx="1196752" cy="1795264"/>
          </a:xfrm>
          <a:prstGeom prst="rect">
            <a:avLst/>
          </a:prstGeom>
          <a:noFill/>
          <a:ln w="9525">
            <a:noFill/>
            <a:miter lim="800000"/>
            <a:headEnd/>
            <a:tailEnd/>
          </a:ln>
          <a:effectLst>
            <a:softEdge rad="127000"/>
          </a:effectLst>
        </p:spPr>
      </p:pic>
      <p:pic>
        <p:nvPicPr>
          <p:cNvPr id="1031" name="Picture 7"/>
          <p:cNvPicPr>
            <a:picLocks noChangeAspect="1" noChangeArrowheads="1"/>
          </p:cNvPicPr>
          <p:nvPr/>
        </p:nvPicPr>
        <p:blipFill>
          <a:blip r:embed="rId4" cstate="print">
            <a:duotone>
              <a:schemeClr val="accent5">
                <a:shade val="45000"/>
                <a:satMod val="135000"/>
              </a:schemeClr>
              <a:prstClr val="white"/>
            </a:duotone>
          </a:blip>
          <a:srcRect/>
          <a:stretch>
            <a:fillRect/>
          </a:stretch>
        </p:blipFill>
        <p:spPr bwMode="auto">
          <a:xfrm>
            <a:off x="4510420" y="3733721"/>
            <a:ext cx="2429508" cy="1619672"/>
          </a:xfrm>
          <a:prstGeom prst="rect">
            <a:avLst/>
          </a:prstGeom>
          <a:noFill/>
          <a:ln w="9525">
            <a:noFill/>
            <a:miter lim="800000"/>
            <a:headEnd/>
            <a:tailEnd/>
          </a:ln>
          <a:effectLst>
            <a:softEdge rad="317500"/>
          </a:effectLst>
        </p:spPr>
      </p:pic>
      <p:pic>
        <p:nvPicPr>
          <p:cNvPr id="1028" name="Picture 4" descr="名古屋大学大学院 創薬科学研究科 基盤創薬学専攻">
            <a:hlinkClick r:id="rId5"/>
          </p:cNvPr>
          <p:cNvPicPr>
            <a:picLocks noChangeAspect="1" noChangeArrowheads="1"/>
          </p:cNvPicPr>
          <p:nvPr/>
        </p:nvPicPr>
        <p:blipFill>
          <a:blip r:embed="rId6" cstate="print"/>
          <a:srcRect/>
          <a:stretch>
            <a:fillRect/>
          </a:stretch>
        </p:blipFill>
        <p:spPr bwMode="auto">
          <a:xfrm>
            <a:off x="2660323" y="8702214"/>
            <a:ext cx="4176464" cy="411319"/>
          </a:xfrm>
          <a:prstGeom prst="rect">
            <a:avLst/>
          </a:prstGeom>
          <a:noFill/>
        </p:spPr>
      </p:pic>
      <p:sp>
        <p:nvSpPr>
          <p:cNvPr id="11" name="正方形/長方形 10"/>
          <p:cNvSpPr/>
          <p:nvPr/>
        </p:nvSpPr>
        <p:spPr>
          <a:xfrm>
            <a:off x="576316" y="4539146"/>
            <a:ext cx="5812665" cy="2308324"/>
          </a:xfrm>
          <a:prstGeom prst="rect">
            <a:avLst/>
          </a:prstGeom>
          <a:solidFill>
            <a:schemeClr val="bg1"/>
          </a:solidFill>
          <a:effectLst>
            <a:softEdge rad="127000"/>
          </a:effectLst>
        </p:spPr>
        <p:txBody>
          <a:bodyPr wrap="square">
            <a:spAutoFit/>
          </a:bodyPr>
          <a:lstStyle/>
          <a:p>
            <a:r>
              <a:rPr lang="ja-JP" altLang="ja-JP" sz="1200" dirty="0" smtClean="0"/>
              <a:t>ビトリゲル</a:t>
            </a:r>
            <a:r>
              <a:rPr lang="ja-JP" altLang="ja-JP" sz="1200" dirty="0"/>
              <a:t>とは、演者が提唱した新しい学術用語で従来のハイドロゲルをガラス化した後に再水和して得られる安定した状態にあるゲルのことである。生体内の結合組織に匹敵する高密度コラーゲン線維網で構成される新素材「コラーゲンビトリゲル膜」の作製技術は、低密度コラーゲン線維網で構成される従来のコラーゲンゲルをガラス化した後に再水和することで、世界に先駆けて開発した。その後、再生医療、創薬および動物実験代替法などの分野で、コラーゲンビトリゲル膜の実用化を目指した研究を展開してきた。本セミナーでは、コラーゲンビトリゲル膜の開発経緯から医療機器および培養モデルの実用化計画に至るまで紹介する。</a:t>
            </a:r>
          </a:p>
          <a:p>
            <a:r>
              <a:rPr lang="en-US" altLang="ja-JP" sz="1200" dirty="0"/>
              <a:t> </a:t>
            </a:r>
            <a:endParaRPr lang="ja-JP" altLang="ja-JP" sz="1200" dirty="0"/>
          </a:p>
          <a:p>
            <a:r>
              <a:rPr lang="ja-JP" altLang="ja-JP" sz="1200" dirty="0"/>
              <a:t>参考文献：</a:t>
            </a:r>
          </a:p>
          <a:p>
            <a:r>
              <a:rPr lang="ja-JP" altLang="ja-JP" sz="1200" dirty="0"/>
              <a:t>薬剤学</a:t>
            </a:r>
            <a:r>
              <a:rPr lang="en-US" altLang="ja-JP" sz="1200" dirty="0"/>
              <a:t> 75 (6), 344-353, 2015.</a:t>
            </a:r>
            <a:r>
              <a:rPr lang="ja-JP" altLang="ja-JP" sz="1200" dirty="0"/>
              <a:t>【</a:t>
            </a:r>
            <a:r>
              <a:rPr lang="en-US" altLang="ja-JP" sz="1200" dirty="0"/>
              <a:t>https://</a:t>
            </a:r>
            <a:r>
              <a:rPr lang="en-US" altLang="ja-JP" sz="1200" dirty="0" err="1"/>
              <a:t>www.jstage.jst.go.jp</a:t>
            </a:r>
            <a:r>
              <a:rPr lang="en-US" altLang="ja-JP" sz="1200" dirty="0"/>
              <a:t>/article/</a:t>
            </a:r>
            <a:r>
              <a:rPr lang="en-US" altLang="ja-JP" sz="1200" dirty="0" err="1"/>
              <a:t>jpstj</a:t>
            </a:r>
            <a:r>
              <a:rPr lang="en-US" altLang="ja-JP" sz="1200" dirty="0"/>
              <a:t>/75/6/75_344/_pdf</a:t>
            </a:r>
            <a:r>
              <a:rPr lang="ja-JP" altLang="ja-JP" sz="1200" dirty="0"/>
              <a:t>】</a:t>
            </a:r>
          </a:p>
        </p:txBody>
      </p:sp>
      <p:sp>
        <p:nvSpPr>
          <p:cNvPr id="3" name="正方形/長方形 2"/>
          <p:cNvSpPr/>
          <p:nvPr/>
        </p:nvSpPr>
        <p:spPr>
          <a:xfrm>
            <a:off x="1890801" y="8460432"/>
            <a:ext cx="5400600" cy="307777"/>
          </a:xfrm>
          <a:prstGeom prst="rect">
            <a:avLst/>
          </a:prstGeom>
        </p:spPr>
        <p:txBody>
          <a:bodyPr wrap="square">
            <a:spAutoFit/>
          </a:bodyPr>
          <a:lstStyle/>
          <a:p>
            <a:pPr lvl="0"/>
            <a:r>
              <a:rPr lang="ja-JP" altLang="en-US" sz="1400" b="1" dirty="0">
                <a:solidFill>
                  <a:srgbClr val="8064A2">
                    <a:lumMod val="50000"/>
                  </a:srgbClr>
                </a:solidFill>
              </a:rPr>
              <a:t>企画： 創薬科学研究科 加藤竜司 （</a:t>
            </a:r>
            <a:r>
              <a:rPr lang="en-US" altLang="ja-JP" sz="1400" b="1" dirty="0" err="1" smtClean="0">
                <a:solidFill>
                  <a:srgbClr val="8064A2">
                    <a:lumMod val="50000"/>
                  </a:srgbClr>
                </a:solidFill>
              </a:rPr>
              <a:t>kato-r@ps.nagoya-u.ac.jp</a:t>
            </a:r>
            <a:r>
              <a:rPr lang="en-US" altLang="ja-JP" sz="1400" b="1" dirty="0">
                <a:solidFill>
                  <a:srgbClr val="8064A2">
                    <a:lumMod val="50000"/>
                  </a:srgbClr>
                </a:solidFill>
              </a:rPr>
              <a:t>)</a:t>
            </a:r>
            <a:endParaRPr lang="ja-JP" altLang="en-US" sz="1400" b="1" dirty="0">
              <a:solidFill>
                <a:srgbClr val="8064A2">
                  <a:lumMod val="50000"/>
                </a:srgbClr>
              </a:solidFill>
            </a:endParaRPr>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7361" y="59220"/>
            <a:ext cx="590004" cy="437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373911" y="7272380"/>
            <a:ext cx="6055130" cy="1077218"/>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ja-JP" altLang="en-US" sz="1600" b="1" spc="50" dirty="0" smtClean="0">
                <a:ln w="11430"/>
                <a:solidFill>
                  <a:srgbClr val="FF0000"/>
                </a:solidFill>
              </a:rPr>
              <a:t>医療用マテリアル・創薬支援マテリアルとしての</a:t>
            </a:r>
            <a:endParaRPr lang="en-US" altLang="ja-JP" sz="1600" b="1" spc="50" dirty="0" smtClean="0">
              <a:ln w="11430"/>
              <a:solidFill>
                <a:srgbClr val="FF0000"/>
              </a:solidFill>
            </a:endParaRPr>
          </a:p>
          <a:p>
            <a:pPr lvl="0" algn="ctr"/>
            <a:r>
              <a:rPr lang="ja-JP" altLang="en-US" sz="1600" b="1" spc="50" dirty="0">
                <a:ln w="11430"/>
                <a:solidFill>
                  <a:srgbClr val="FF0000"/>
                </a:solidFill>
              </a:rPr>
              <a:t>革新的</a:t>
            </a:r>
            <a:r>
              <a:rPr lang="ja-JP" altLang="en-US" sz="1600" b="1" spc="50" dirty="0" smtClean="0">
                <a:ln w="11430"/>
                <a:solidFill>
                  <a:srgbClr val="FF0000"/>
                </a:solidFill>
              </a:rPr>
              <a:t>な素材の開発者のご講演です。</a:t>
            </a:r>
            <a:endParaRPr lang="en-US" altLang="ja-JP" sz="1600" b="1" spc="50" dirty="0" smtClean="0">
              <a:ln w="11430"/>
              <a:solidFill>
                <a:srgbClr val="FF0000"/>
              </a:solidFill>
            </a:endParaRPr>
          </a:p>
          <a:p>
            <a:pPr lvl="0" algn="ctr"/>
            <a:r>
              <a:rPr lang="ja-JP" altLang="en-US" sz="1600" b="1" spc="50" dirty="0" smtClean="0">
                <a:ln w="11430"/>
                <a:solidFill>
                  <a:srgbClr val="FF0000"/>
                </a:solidFill>
              </a:rPr>
              <a:t>マテリアルが変える医療や創薬について</a:t>
            </a:r>
            <a:endParaRPr lang="en-US" altLang="ja-JP" sz="1600" b="1" spc="50" dirty="0" smtClean="0">
              <a:ln w="11430"/>
              <a:solidFill>
                <a:srgbClr val="FF0000"/>
              </a:solidFill>
            </a:endParaRPr>
          </a:p>
          <a:p>
            <a:pPr lvl="0" algn="ctr"/>
            <a:r>
              <a:rPr lang="ja-JP" altLang="en-US" sz="1600" b="1" spc="50" dirty="0" smtClean="0">
                <a:ln w="11430"/>
                <a:solidFill>
                  <a:srgbClr val="FF0000"/>
                </a:solidFill>
              </a:rPr>
              <a:t>最新のお話をお聞きします！</a:t>
            </a:r>
            <a:endParaRPr lang="en-US" altLang="ja-JP" sz="1600" b="1" spc="50" dirty="0" smtClean="0">
              <a:ln w="11430"/>
              <a:solidFill>
                <a:srgbClr val="FF0000"/>
              </a:solidFill>
            </a:endParaRPr>
          </a:p>
        </p:txBody>
      </p:sp>
    </p:spTree>
    <p:extLst>
      <p:ext uri="{BB962C8B-B14F-4D97-AF65-F5344CB8AC3E}">
        <p14:creationId xmlns:p14="http://schemas.microsoft.com/office/powerpoint/2010/main" val="4289989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5569</TotalTime>
  <Words>239</Words>
  <Application>Microsoft Office PowerPoint</Application>
  <PresentationFormat>画面に合わせる (4:3)</PresentationFormat>
  <Paragraphs>22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dc:creator>
  <cp:lastModifiedBy>ryuji</cp:lastModifiedBy>
  <cp:revision>43</cp:revision>
  <dcterms:created xsi:type="dcterms:W3CDTF">2012-03-24T06:33:59Z</dcterms:created>
  <dcterms:modified xsi:type="dcterms:W3CDTF">2016-06-06T04:04:26Z</dcterms:modified>
</cp:coreProperties>
</file>