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2202" y="-15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2016/4/13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430361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2016/4/13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2291306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2016/4/13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1782957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2016/4/13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948643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2016/4/13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4028505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650E9B3-DBE7-4F26-A8A2-16DD3F096C01}" type="datetimeFigureOut">
              <a:rPr kumimoji="1" lang="ja-JP" altLang="en-US" smtClean="0"/>
              <a:pPr/>
              <a:t>2016/4/13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358962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50E9B3-DBE7-4F26-A8A2-16DD3F096C01}" type="datetimeFigureOut">
              <a:rPr kumimoji="1" lang="ja-JP" altLang="en-US" smtClean="0"/>
              <a:pPr/>
              <a:t>2016/4/13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1340149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650E9B3-DBE7-4F26-A8A2-16DD3F096C01}" type="datetimeFigureOut">
              <a:rPr kumimoji="1" lang="ja-JP" altLang="en-US" smtClean="0"/>
              <a:pPr/>
              <a:t>2016/4/13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2952458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50E9B3-DBE7-4F26-A8A2-16DD3F096C01}" type="datetimeFigureOut">
              <a:rPr kumimoji="1" lang="ja-JP" altLang="en-US" smtClean="0"/>
              <a:pPr/>
              <a:t>2016/4/13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416246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50E9B3-DBE7-4F26-A8A2-16DD3F096C01}" type="datetimeFigureOut">
              <a:rPr kumimoji="1" lang="ja-JP" altLang="en-US" smtClean="0"/>
              <a:pPr/>
              <a:t>2016/4/13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3014481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50E9B3-DBE7-4F26-A8A2-16DD3F096C01}" type="datetimeFigureOut">
              <a:rPr kumimoji="1" lang="ja-JP" altLang="en-US" smtClean="0"/>
              <a:pPr/>
              <a:t>2016/4/13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1037495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650E9B3-DBE7-4F26-A8A2-16DD3F096C01}" type="datetimeFigureOut">
              <a:rPr kumimoji="1" lang="ja-JP" altLang="en-US" smtClean="0"/>
              <a:pPr/>
              <a:t>2016/4/13</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2275249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www.ps.nagoya-u.ac.jp/"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699946" y="1234748"/>
            <a:ext cx="5348018" cy="923330"/>
          </a:xfrm>
          <a:prstGeom prst="rect">
            <a:avLst/>
          </a:prstGeom>
          <a:solidFill>
            <a:schemeClr val="bg1">
              <a:alpha val="50000"/>
            </a:schemeClr>
          </a:solid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b="1" spc="50" dirty="0" smtClean="0">
                <a:ln w="11430"/>
                <a:solidFill>
                  <a:schemeClr val="accent5">
                    <a:lumMod val="50000"/>
                  </a:schemeClr>
                </a:solidFill>
                <a:latin typeface="Impact" pitchFamily="34" charset="0"/>
              </a:rPr>
              <a:t>日時： </a:t>
            </a:r>
            <a:r>
              <a:rPr lang="en-US" altLang="ja-JP" b="1" spc="50" dirty="0" smtClean="0">
                <a:ln w="11430"/>
                <a:solidFill>
                  <a:schemeClr val="accent5">
                    <a:lumMod val="50000"/>
                  </a:schemeClr>
                </a:solidFill>
                <a:latin typeface="Impact" pitchFamily="34" charset="0"/>
              </a:rPr>
              <a:t>2016</a:t>
            </a:r>
            <a:r>
              <a:rPr lang="ja-JP" altLang="en-US" b="1" spc="50" dirty="0" smtClean="0">
                <a:ln w="11430"/>
                <a:solidFill>
                  <a:schemeClr val="accent5">
                    <a:lumMod val="50000"/>
                  </a:schemeClr>
                </a:solidFill>
                <a:latin typeface="Impact" pitchFamily="34" charset="0"/>
              </a:rPr>
              <a:t>年</a:t>
            </a:r>
            <a:r>
              <a:rPr lang="en-US" altLang="ja-JP" b="1" spc="50" dirty="0" smtClean="0">
                <a:ln w="11430"/>
                <a:solidFill>
                  <a:schemeClr val="accent5">
                    <a:lumMod val="50000"/>
                  </a:schemeClr>
                </a:solidFill>
                <a:latin typeface="Impact" pitchFamily="34" charset="0"/>
              </a:rPr>
              <a:t>4 </a:t>
            </a:r>
            <a:r>
              <a:rPr lang="ja-JP" altLang="en-US" b="1" spc="50" dirty="0" smtClean="0">
                <a:ln w="11430"/>
                <a:solidFill>
                  <a:schemeClr val="accent5">
                    <a:lumMod val="50000"/>
                  </a:schemeClr>
                </a:solidFill>
                <a:latin typeface="Impact" pitchFamily="34" charset="0"/>
              </a:rPr>
              <a:t>月</a:t>
            </a:r>
            <a:r>
              <a:rPr lang="en-US" altLang="ja-JP" b="1" spc="50" dirty="0" smtClean="0">
                <a:ln w="11430"/>
                <a:solidFill>
                  <a:schemeClr val="accent5">
                    <a:lumMod val="50000"/>
                  </a:schemeClr>
                </a:solidFill>
                <a:latin typeface="Impact" pitchFamily="34" charset="0"/>
              </a:rPr>
              <a:t>27</a:t>
            </a:r>
            <a:r>
              <a:rPr lang="ja-JP" altLang="en-US" b="1" spc="50" dirty="0" smtClean="0">
                <a:ln w="11430"/>
                <a:solidFill>
                  <a:schemeClr val="accent5">
                    <a:lumMod val="50000"/>
                  </a:schemeClr>
                </a:solidFill>
                <a:latin typeface="Impact" pitchFamily="34" charset="0"/>
              </a:rPr>
              <a:t>日</a:t>
            </a:r>
            <a:r>
              <a:rPr lang="ja-JP" altLang="en-US" b="1" spc="50" dirty="0" smtClean="0">
                <a:ln w="11430"/>
                <a:solidFill>
                  <a:schemeClr val="accent5">
                    <a:lumMod val="50000"/>
                  </a:schemeClr>
                </a:solidFill>
                <a:latin typeface="Impact" pitchFamily="34" charset="0"/>
              </a:rPr>
              <a:t>（水曜日） </a:t>
            </a:r>
            <a:r>
              <a:rPr lang="en-US" altLang="ja-JP" b="1" spc="50" dirty="0" smtClean="0">
                <a:ln w="11430"/>
                <a:solidFill>
                  <a:schemeClr val="accent5">
                    <a:lumMod val="50000"/>
                  </a:schemeClr>
                </a:solidFill>
                <a:latin typeface="Impact" pitchFamily="34" charset="0"/>
              </a:rPr>
              <a:t>16</a:t>
            </a:r>
            <a:r>
              <a:rPr lang="ja-JP" altLang="en-US" b="1" spc="50" dirty="0" smtClean="0">
                <a:ln w="11430"/>
                <a:solidFill>
                  <a:schemeClr val="accent5">
                    <a:lumMod val="50000"/>
                  </a:schemeClr>
                </a:solidFill>
                <a:latin typeface="Impact" pitchFamily="34" charset="0"/>
              </a:rPr>
              <a:t>：</a:t>
            </a:r>
            <a:r>
              <a:rPr lang="en-US" altLang="ja-JP" b="1" spc="50" dirty="0" smtClean="0">
                <a:ln w="11430"/>
                <a:solidFill>
                  <a:schemeClr val="accent5">
                    <a:lumMod val="50000"/>
                  </a:schemeClr>
                </a:solidFill>
                <a:latin typeface="Impact" pitchFamily="34" charset="0"/>
              </a:rPr>
              <a:t>00</a:t>
            </a:r>
            <a:r>
              <a:rPr lang="ja-JP" altLang="en-US" b="1" spc="50" dirty="0" smtClean="0">
                <a:ln w="11430"/>
                <a:solidFill>
                  <a:schemeClr val="accent5">
                    <a:lumMod val="50000"/>
                  </a:schemeClr>
                </a:solidFill>
                <a:latin typeface="Impact" pitchFamily="34" charset="0"/>
              </a:rPr>
              <a:t>～</a:t>
            </a:r>
            <a:r>
              <a:rPr lang="en-US" altLang="ja-JP" b="1" spc="50" dirty="0">
                <a:ln w="11430"/>
                <a:solidFill>
                  <a:schemeClr val="accent5">
                    <a:lumMod val="50000"/>
                  </a:schemeClr>
                </a:solidFill>
                <a:latin typeface="Impact" pitchFamily="34" charset="0"/>
              </a:rPr>
              <a:t> </a:t>
            </a:r>
            <a:r>
              <a:rPr lang="en-US" altLang="ja-JP" b="1" spc="50" dirty="0" smtClean="0">
                <a:ln w="11430"/>
                <a:solidFill>
                  <a:schemeClr val="accent5">
                    <a:lumMod val="50000"/>
                  </a:schemeClr>
                </a:solidFill>
                <a:latin typeface="Impact" pitchFamily="34" charset="0"/>
              </a:rPr>
              <a:t>17</a:t>
            </a:r>
            <a:r>
              <a:rPr lang="ja-JP" altLang="en-US" b="1" spc="50" dirty="0" smtClean="0">
                <a:ln w="11430"/>
                <a:solidFill>
                  <a:schemeClr val="accent5">
                    <a:lumMod val="50000"/>
                  </a:schemeClr>
                </a:solidFill>
                <a:latin typeface="Impact" pitchFamily="34" charset="0"/>
              </a:rPr>
              <a:t>：</a:t>
            </a:r>
            <a:r>
              <a:rPr lang="en-US" altLang="ja-JP" b="1" spc="50" dirty="0" smtClean="0">
                <a:ln w="11430"/>
                <a:solidFill>
                  <a:schemeClr val="accent5">
                    <a:lumMod val="50000"/>
                  </a:schemeClr>
                </a:solidFill>
                <a:latin typeface="Impact" pitchFamily="34" charset="0"/>
              </a:rPr>
              <a:t>00</a:t>
            </a:r>
          </a:p>
          <a:p>
            <a:pPr algn="ctr"/>
            <a:r>
              <a:rPr lang="ja-JP" altLang="en-US" b="1" spc="50" dirty="0" smtClean="0">
                <a:ln w="11430"/>
                <a:solidFill>
                  <a:schemeClr val="accent5">
                    <a:lumMod val="50000"/>
                  </a:schemeClr>
                </a:solidFill>
                <a:latin typeface="Impact" pitchFamily="34" charset="0"/>
              </a:rPr>
              <a:t>場所：創薬科学研究館２階　講義室</a:t>
            </a:r>
            <a:endParaRPr lang="en-US" altLang="ja-JP" b="1" spc="50" dirty="0" smtClean="0">
              <a:ln w="11430"/>
              <a:solidFill>
                <a:schemeClr val="accent5">
                  <a:lumMod val="50000"/>
                </a:schemeClr>
              </a:solidFill>
              <a:latin typeface="Impact" pitchFamily="34" charset="0"/>
            </a:endParaRPr>
          </a:p>
          <a:p>
            <a:pPr algn="ctr"/>
            <a:r>
              <a:rPr lang="ja-JP" altLang="en-US" b="1" spc="50" dirty="0" smtClean="0">
                <a:ln w="11430"/>
                <a:solidFill>
                  <a:schemeClr val="accent5">
                    <a:lumMod val="50000"/>
                  </a:schemeClr>
                </a:solidFill>
                <a:latin typeface="Impact" pitchFamily="34" charset="0"/>
              </a:rPr>
              <a:t>対象：大学院生</a:t>
            </a:r>
            <a:endParaRPr lang="en-US" altLang="ja-JP" b="1" spc="50" dirty="0" smtClean="0">
              <a:ln w="11430"/>
              <a:solidFill>
                <a:schemeClr val="accent5">
                  <a:lumMod val="50000"/>
                </a:schemeClr>
              </a:solidFill>
              <a:latin typeface="Impact" pitchFamily="34" charset="0"/>
            </a:endParaRPr>
          </a:p>
        </p:txBody>
      </p:sp>
      <p:pic>
        <p:nvPicPr>
          <p:cNvPr id="1029" name="Picture 5"/>
          <p:cNvPicPr>
            <a:picLocks noChangeAspect="1" noChangeArrowheads="1"/>
          </p:cNvPicPr>
          <p:nvPr/>
        </p:nvPicPr>
        <p:blipFill>
          <a:blip r:embed="rId2" cstate="print"/>
          <a:srcRect/>
          <a:stretch>
            <a:fillRect/>
          </a:stretch>
        </p:blipFill>
        <p:spPr bwMode="auto">
          <a:xfrm>
            <a:off x="-12879" y="3143250"/>
            <a:ext cx="6858000" cy="6000750"/>
          </a:xfrm>
          <a:prstGeom prst="rect">
            <a:avLst/>
          </a:prstGeom>
          <a:noFill/>
          <a:ln w="9525">
            <a:noFill/>
            <a:miter lim="800000"/>
            <a:headEnd/>
            <a:tailEnd/>
          </a:ln>
          <a:effectLst/>
        </p:spPr>
      </p:pic>
      <p:sp>
        <p:nvSpPr>
          <p:cNvPr id="8" name="テキスト ボックス 7"/>
          <p:cNvSpPr txBox="1"/>
          <p:nvPr/>
        </p:nvSpPr>
        <p:spPr>
          <a:xfrm>
            <a:off x="44624" y="520841"/>
            <a:ext cx="6713705" cy="646331"/>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kumimoji="1" lang="ja-JP" altLang="en-US" sz="3600" b="1" spc="50" dirty="0" smtClean="0">
                <a:ln w="3175">
                  <a:solidFill>
                    <a:schemeClr val="bg1"/>
                  </a:solidFill>
                </a:ln>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第</a:t>
            </a:r>
            <a:r>
              <a:rPr kumimoji="1" lang="en-US" altLang="ja-JP" sz="3600" b="1" spc="50" dirty="0" smtClean="0">
                <a:ln w="3175">
                  <a:solidFill>
                    <a:schemeClr val="bg1"/>
                  </a:solidFill>
                </a:ln>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41</a:t>
            </a:r>
            <a:r>
              <a:rPr kumimoji="1" lang="ja-JP" altLang="en-US" sz="3600" b="1" spc="50" dirty="0" smtClean="0">
                <a:ln w="3175">
                  <a:solidFill>
                    <a:schemeClr val="bg1"/>
                  </a:solidFill>
                </a:ln>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回 </a:t>
            </a:r>
            <a:r>
              <a:rPr kumimoji="1" lang="ja-JP" altLang="en-US" sz="3600" b="1" spc="50" dirty="0" smtClean="0">
                <a:ln w="3175">
                  <a:solidFill>
                    <a:schemeClr val="bg1"/>
                  </a:solidFill>
                </a:ln>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創</a:t>
            </a:r>
            <a:r>
              <a:rPr kumimoji="1" lang="ja-JP" altLang="en-US" sz="3600" b="1" spc="50" dirty="0" smtClean="0">
                <a:ln w="3175">
                  <a:solidFill>
                    <a:schemeClr val="bg1"/>
                  </a:solidFill>
                </a:ln>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rPr>
              <a:t>薬科学セミナー</a:t>
            </a:r>
            <a:endParaRPr kumimoji="1" lang="ja-JP" altLang="en-US" sz="3600" b="1" spc="50" dirty="0">
              <a:ln w="3175">
                <a:solidFill>
                  <a:schemeClr val="bg1"/>
                </a:solidFill>
              </a:ln>
              <a:solidFill>
                <a:schemeClr val="accent4">
                  <a:lumMod val="50000"/>
                </a:schemeClr>
              </a:solidFill>
              <a:effectLst>
                <a:outerShdw blurRad="76200" dist="50800" dir="5400000" algn="tl" rotWithShape="0">
                  <a:srgbClr val="000000">
                    <a:alpha val="65000"/>
                  </a:srgbClr>
                </a:outerShdw>
              </a:effectLst>
              <a:latin typeface="HGP創英角ｺﾞｼｯｸUB" pitchFamily="50" charset="-128"/>
              <a:ea typeface="HGP創英角ｺﾞｼｯｸUB" pitchFamily="50" charset="-128"/>
            </a:endParaRPr>
          </a:p>
        </p:txBody>
      </p:sp>
      <p:sp>
        <p:nvSpPr>
          <p:cNvPr id="10" name="テキスト ボックス 9"/>
          <p:cNvSpPr txBox="1"/>
          <p:nvPr/>
        </p:nvSpPr>
        <p:spPr>
          <a:xfrm>
            <a:off x="89194" y="35496"/>
            <a:ext cx="6237312" cy="461665"/>
          </a:xfrm>
          <a:prstGeom prst="rect">
            <a:avLst/>
          </a:prstGeom>
          <a:noFill/>
        </p:spPr>
        <p:txBody>
          <a:bodyPr wrap="square" rtlCol="0">
            <a:spAutoFit/>
          </a:bodyPr>
          <a:lstStyle/>
          <a:p>
            <a:pPr algn="ctr"/>
            <a:r>
              <a:rPr kumimoji="1" lang="ja-JP" altLang="en-US" sz="2400" dirty="0" smtClean="0">
                <a:ln w="18415" cmpd="sng">
                  <a:noFill/>
                  <a:prstDash val="solid"/>
                </a:ln>
                <a:solidFill>
                  <a:srgbClr val="FFFFFF"/>
                </a:solidFill>
                <a:effectLst>
                  <a:glow rad="139700">
                    <a:schemeClr val="accent4">
                      <a:satMod val="175000"/>
                      <a:alpha val="40000"/>
                    </a:schemeClr>
                  </a:glow>
                  <a:outerShdw blurRad="152400" dir="3600000" algn="tl" rotWithShape="0">
                    <a:schemeClr val="tx2">
                      <a:lumMod val="50000"/>
                    </a:schemeClr>
                  </a:outerShdw>
                </a:effectLst>
              </a:rPr>
              <a:t>名古屋大学　大学院 創薬科学研究科   主催</a:t>
            </a:r>
            <a:endParaRPr kumimoji="1" lang="ja-JP" altLang="en-US" sz="2400" dirty="0">
              <a:ln w="18415" cmpd="sng">
                <a:noFill/>
                <a:prstDash val="solid"/>
              </a:ln>
              <a:solidFill>
                <a:srgbClr val="FFFFFF"/>
              </a:solidFill>
              <a:effectLst>
                <a:glow rad="139700">
                  <a:schemeClr val="accent4">
                    <a:satMod val="175000"/>
                    <a:alpha val="40000"/>
                  </a:schemeClr>
                </a:glow>
                <a:outerShdw blurRad="152400" dir="3600000" algn="tl" rotWithShape="0">
                  <a:schemeClr val="tx2">
                    <a:lumMod val="50000"/>
                  </a:schemeClr>
                </a:outerShdw>
              </a:effectLst>
            </a:endParaRPr>
          </a:p>
        </p:txBody>
      </p:sp>
      <p:sp>
        <p:nvSpPr>
          <p:cNvPr id="20" name="テキスト ボックス 19"/>
          <p:cNvSpPr txBox="1"/>
          <p:nvPr/>
        </p:nvSpPr>
        <p:spPr>
          <a:xfrm>
            <a:off x="473586" y="2107711"/>
            <a:ext cx="6622701" cy="1631216"/>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2000" b="1" spc="50" dirty="0" smtClean="0">
                <a:ln w="11430"/>
                <a:latin typeface="HGP創英角ｺﾞｼｯｸUB" pitchFamily="50" charset="-128"/>
                <a:ea typeface="HGP創英角ｺﾞｼｯｸUB" pitchFamily="50" charset="-128"/>
              </a:rPr>
              <a:t>タイトル：</a:t>
            </a:r>
            <a:endParaRPr lang="en-US" altLang="ja-JP" sz="2000" b="1" spc="50" dirty="0" smtClean="0">
              <a:ln w="11430"/>
              <a:latin typeface="HGP創英角ｺﾞｼｯｸUB" pitchFamily="50" charset="-128"/>
              <a:ea typeface="HGP創英角ｺﾞｼｯｸUB" pitchFamily="50" charset="-128"/>
            </a:endParaRPr>
          </a:p>
          <a:p>
            <a:r>
              <a:rPr lang="ja-JP" altLang="en-US" sz="2000" b="1" spc="50" dirty="0" smtClean="0">
                <a:ln w="11430"/>
              </a:rPr>
              <a:t>「細胞外</a:t>
            </a:r>
            <a:r>
              <a:rPr lang="ja-JP" altLang="en-US" sz="2000" b="1" spc="50" dirty="0">
                <a:ln w="11430"/>
              </a:rPr>
              <a:t>電子伝達で細胞を操る、</a:t>
            </a:r>
            <a:r>
              <a:rPr lang="ja-JP" altLang="en-US" sz="2000" b="1" spc="50" dirty="0" smtClean="0">
                <a:ln w="11430"/>
              </a:rPr>
              <a:t>探る」</a:t>
            </a:r>
            <a:endParaRPr lang="en-US" altLang="ja-JP" sz="2000" b="1" spc="50" dirty="0" smtClean="0">
              <a:ln w="11430"/>
            </a:endParaRPr>
          </a:p>
          <a:p>
            <a:r>
              <a:rPr lang="ja-JP" altLang="en-US" sz="2000" b="1" spc="50" dirty="0" smtClean="0">
                <a:ln w="11430"/>
                <a:latin typeface="HGP創英角ｺﾞｼｯｸUB" pitchFamily="50" charset="-128"/>
                <a:ea typeface="HGP創英角ｺﾞｼｯｸUB" pitchFamily="50" charset="-128"/>
              </a:rPr>
              <a:t>講師：　</a:t>
            </a:r>
            <a:endParaRPr lang="en-US" altLang="ja-JP" sz="2000" b="1" spc="50" dirty="0" smtClean="0">
              <a:ln w="11430"/>
              <a:latin typeface="HGP創英角ｺﾞｼｯｸUB" pitchFamily="50" charset="-128"/>
              <a:ea typeface="HGP創英角ｺﾞｼｯｸUB" pitchFamily="50" charset="-128"/>
            </a:endParaRPr>
          </a:p>
          <a:p>
            <a:r>
              <a:rPr lang="ja-JP" altLang="en-US" sz="2000" b="1" spc="50" dirty="0">
                <a:ln w="11430"/>
                <a:latin typeface="HGP創英角ｺﾞｼｯｸUB" pitchFamily="50" charset="-128"/>
                <a:ea typeface="HGP創英角ｺﾞｼｯｸUB" pitchFamily="50" charset="-128"/>
              </a:rPr>
              <a:t>　</a:t>
            </a:r>
            <a:r>
              <a:rPr lang="ja-JP" altLang="en-US" sz="2000" b="1" spc="50" dirty="0" smtClean="0">
                <a:ln w="11430"/>
                <a:latin typeface="HGP創英角ｺﾞｼｯｸUB" pitchFamily="50" charset="-128"/>
                <a:ea typeface="HGP創英角ｺﾞｼｯｸUB" pitchFamily="50" charset="-128"/>
              </a:rPr>
              <a:t>　</a:t>
            </a:r>
            <a:r>
              <a:rPr lang="ja-JP" altLang="en-US" sz="2000" b="1" spc="50" dirty="0" smtClean="0">
                <a:ln w="11430"/>
                <a:latin typeface="HGP創英角ｺﾞｼｯｸUB" pitchFamily="50" charset="-128"/>
                <a:ea typeface="HGP創英角ｺﾞｼｯｸUB" pitchFamily="50" charset="-128"/>
              </a:rPr>
              <a:t>石川　聖人</a:t>
            </a:r>
            <a:r>
              <a:rPr lang="ja-JP" altLang="en-US" sz="2000" b="1" spc="50" dirty="0" smtClean="0">
                <a:ln w="11430"/>
                <a:latin typeface="HGP創英角ｺﾞｼｯｸUB" pitchFamily="50" charset="-128"/>
                <a:ea typeface="HGP創英角ｺﾞｼｯｸUB" pitchFamily="50" charset="-128"/>
              </a:rPr>
              <a:t>　博士</a:t>
            </a:r>
            <a:endParaRPr lang="en-US" altLang="ja-JP" sz="2000" b="1" spc="50" dirty="0" smtClean="0">
              <a:ln w="11430"/>
              <a:latin typeface="HGP創英角ｺﾞｼｯｸUB" pitchFamily="50" charset="-128"/>
              <a:ea typeface="HGP創英角ｺﾞｼｯｸUB" pitchFamily="50" charset="-128"/>
            </a:endParaRPr>
          </a:p>
          <a:p>
            <a:r>
              <a:rPr lang="ja-JP" altLang="en-US" sz="2000" b="1" spc="50" dirty="0">
                <a:ln w="11430"/>
                <a:latin typeface="HGP創英角ｺﾞｼｯｸUB" pitchFamily="50" charset="-128"/>
                <a:ea typeface="HGP創英角ｺﾞｼｯｸUB" pitchFamily="50" charset="-128"/>
              </a:rPr>
              <a:t>　</a:t>
            </a:r>
            <a:r>
              <a:rPr lang="ja-JP" altLang="en-US" sz="2000" b="1" spc="50" dirty="0" smtClean="0">
                <a:ln w="11430"/>
                <a:latin typeface="HGP創英角ｺﾞｼｯｸUB" pitchFamily="50" charset="-128"/>
                <a:ea typeface="HGP創英角ｺﾞｼｯｸUB" pitchFamily="50" charset="-128"/>
              </a:rPr>
              <a:t>　</a:t>
            </a:r>
            <a:r>
              <a:rPr lang="ja-JP" altLang="en-US" sz="1600" b="1" spc="50" dirty="0" smtClean="0">
                <a:ln w="11430"/>
                <a:latin typeface="HGP創英角ｺﾞｼｯｸUB" pitchFamily="50" charset="-128"/>
                <a:ea typeface="HGP創英角ｺﾞｼｯｸUB" pitchFamily="50" charset="-128"/>
              </a:rPr>
              <a:t>（名古屋大学</a:t>
            </a:r>
            <a:r>
              <a:rPr lang="ja-JP" altLang="en-US" sz="1600" b="1" spc="50" dirty="0" smtClean="0">
                <a:ln w="11430"/>
                <a:latin typeface="HGP創英角ｺﾞｼｯｸUB" pitchFamily="50" charset="-128"/>
                <a:ea typeface="HGP創英角ｺﾞｼｯｸUB" pitchFamily="50" charset="-128"/>
              </a:rPr>
              <a:t>大学院　</a:t>
            </a:r>
            <a:r>
              <a:rPr lang="ja-JP" altLang="en-US" sz="1600" b="1" spc="50" dirty="0" smtClean="0">
                <a:ln w="11430"/>
                <a:latin typeface="HGP創英角ｺﾞｼｯｸUB" pitchFamily="50" charset="-128"/>
                <a:ea typeface="HGP創英角ｺﾞｼｯｸUB" pitchFamily="50" charset="-128"/>
              </a:rPr>
              <a:t>工学研究科</a:t>
            </a:r>
            <a:r>
              <a:rPr lang="ja-JP" altLang="en-US" sz="1600" b="1" spc="50" dirty="0" smtClean="0">
                <a:ln w="11430"/>
                <a:latin typeface="HGP創英角ｺﾞｼｯｸUB" pitchFamily="50" charset="-128"/>
                <a:ea typeface="HGP創英角ｺﾞｼｯｸUB" pitchFamily="50" charset="-128"/>
              </a:rPr>
              <a:t>　</a:t>
            </a:r>
            <a:r>
              <a:rPr lang="ja-JP" altLang="en-US" sz="1600" b="1" spc="50" dirty="0" smtClean="0">
                <a:ln w="11430"/>
                <a:latin typeface="HGP創英角ｺﾞｼｯｸUB" pitchFamily="50" charset="-128"/>
                <a:ea typeface="HGP創英角ｺﾞｼｯｸUB" pitchFamily="50" charset="-128"/>
              </a:rPr>
              <a:t>助教</a:t>
            </a:r>
            <a:r>
              <a:rPr lang="en-US" altLang="ja-JP" sz="2000" b="1" spc="50" dirty="0" smtClean="0">
                <a:ln w="11430"/>
                <a:latin typeface="HGP創英角ｺﾞｼｯｸUB" pitchFamily="50" charset="-128"/>
                <a:ea typeface="HGP創英角ｺﾞｼｯｸUB" pitchFamily="50" charset="-128"/>
              </a:rPr>
              <a:t>)</a:t>
            </a:r>
            <a:endParaRPr lang="en-US" altLang="ja-JP" sz="400" b="1" spc="50" dirty="0" smtClean="0">
              <a:ln w="11430"/>
              <a:latin typeface="HGP創英角ｺﾞｼｯｸUB" pitchFamily="50" charset="-128"/>
              <a:ea typeface="HGP創英角ｺﾞｼｯｸUB" pitchFamily="50" charset="-128"/>
            </a:endParaRPr>
          </a:p>
        </p:txBody>
      </p:sp>
      <p:pic>
        <p:nvPicPr>
          <p:cNvPr id="1030" name="Picture 6"/>
          <p:cNvPicPr>
            <a:picLocks noChangeAspect="1" noChangeArrowheads="1"/>
          </p:cNvPicPr>
          <p:nvPr/>
        </p:nvPicPr>
        <p:blipFill>
          <a:blip r:embed="rId3" cstate="print">
            <a:duotone>
              <a:schemeClr val="accent5">
                <a:shade val="45000"/>
                <a:satMod val="135000"/>
              </a:schemeClr>
              <a:prstClr val="white"/>
            </a:duotone>
          </a:blip>
          <a:srcRect/>
          <a:stretch>
            <a:fillRect/>
          </a:stretch>
        </p:blipFill>
        <p:spPr bwMode="auto">
          <a:xfrm>
            <a:off x="72008" y="7293790"/>
            <a:ext cx="1196752" cy="1795264"/>
          </a:xfrm>
          <a:prstGeom prst="rect">
            <a:avLst/>
          </a:prstGeom>
          <a:noFill/>
          <a:ln w="9525">
            <a:noFill/>
            <a:miter lim="800000"/>
            <a:headEnd/>
            <a:tailEnd/>
          </a:ln>
          <a:effectLst>
            <a:softEdge rad="127000"/>
          </a:effectLst>
        </p:spPr>
      </p:pic>
      <p:pic>
        <p:nvPicPr>
          <p:cNvPr id="1031" name="Picture 7"/>
          <p:cNvPicPr>
            <a:picLocks noChangeAspect="1" noChangeArrowheads="1"/>
          </p:cNvPicPr>
          <p:nvPr/>
        </p:nvPicPr>
        <p:blipFill>
          <a:blip r:embed="rId4" cstate="print">
            <a:duotone>
              <a:schemeClr val="accent5">
                <a:shade val="45000"/>
                <a:satMod val="135000"/>
              </a:schemeClr>
              <a:prstClr val="white"/>
            </a:duotone>
          </a:blip>
          <a:srcRect/>
          <a:stretch>
            <a:fillRect/>
          </a:stretch>
        </p:blipFill>
        <p:spPr bwMode="auto">
          <a:xfrm>
            <a:off x="4510420" y="3733721"/>
            <a:ext cx="2429508" cy="1619672"/>
          </a:xfrm>
          <a:prstGeom prst="rect">
            <a:avLst/>
          </a:prstGeom>
          <a:noFill/>
          <a:ln w="9525">
            <a:noFill/>
            <a:miter lim="800000"/>
            <a:headEnd/>
            <a:tailEnd/>
          </a:ln>
          <a:effectLst>
            <a:softEdge rad="317500"/>
          </a:effectLst>
        </p:spPr>
      </p:pic>
      <p:pic>
        <p:nvPicPr>
          <p:cNvPr id="1028" name="Picture 4" descr="名古屋大学大学院 創薬科学研究科 基盤創薬学専攻">
            <a:hlinkClick r:id="rId5"/>
          </p:cNvPr>
          <p:cNvPicPr>
            <a:picLocks noChangeAspect="1" noChangeArrowheads="1"/>
          </p:cNvPicPr>
          <p:nvPr/>
        </p:nvPicPr>
        <p:blipFill>
          <a:blip r:embed="rId6" cstate="print"/>
          <a:srcRect/>
          <a:stretch>
            <a:fillRect/>
          </a:stretch>
        </p:blipFill>
        <p:spPr bwMode="auto">
          <a:xfrm>
            <a:off x="2660323" y="8702214"/>
            <a:ext cx="4176464" cy="411319"/>
          </a:xfrm>
          <a:prstGeom prst="rect">
            <a:avLst/>
          </a:prstGeom>
          <a:noFill/>
        </p:spPr>
      </p:pic>
      <p:sp>
        <p:nvSpPr>
          <p:cNvPr id="11" name="正方形/長方形 10"/>
          <p:cNvSpPr/>
          <p:nvPr/>
        </p:nvSpPr>
        <p:spPr>
          <a:xfrm>
            <a:off x="453888" y="3869717"/>
            <a:ext cx="5812665" cy="3416320"/>
          </a:xfrm>
          <a:prstGeom prst="rect">
            <a:avLst/>
          </a:prstGeom>
          <a:solidFill>
            <a:schemeClr val="bg1"/>
          </a:solidFill>
          <a:effectLst>
            <a:softEdge rad="127000"/>
          </a:effectLst>
        </p:spPr>
        <p:txBody>
          <a:bodyPr wrap="square">
            <a:spAutoFit/>
          </a:bodyPr>
          <a:lstStyle/>
          <a:p>
            <a:r>
              <a:rPr lang="ja-JP" altLang="en-US" sz="1200" dirty="0" smtClean="0"/>
              <a:t>　遺伝子</a:t>
            </a:r>
            <a:r>
              <a:rPr lang="ja-JP" altLang="en-US" sz="1200" dirty="0"/>
              <a:t>、タンパク質のような生体分子から生き物を語る研究をしたいという理由で、卒研配属の研究室を選びました。学位取得までとポスドク期間を合わせて</a:t>
            </a:r>
            <a:r>
              <a:rPr lang="en-US" altLang="ja-JP" sz="1200" dirty="0"/>
              <a:t>8</a:t>
            </a:r>
            <a:r>
              <a:rPr lang="ja-JP" altLang="en-US" sz="1200" dirty="0"/>
              <a:t>年間、同じ研究室で過ごし、基本的な分子生物学の技術を習得しました。この期間は一環として特殊な微生物に特殊な能力を与えている遺伝子、タンパク質の研究を行ってきましたが、いつしか遺伝子とタンパク質自体の研究に熱中するあまり、“生き物”とは反対岸に流されてしまったという危機感を感じるようになっていきました</a:t>
            </a:r>
            <a:r>
              <a:rPr lang="ja-JP" altLang="en-US" sz="1200" dirty="0" smtClean="0"/>
              <a:t>。</a:t>
            </a:r>
            <a:endParaRPr lang="en-US" altLang="ja-JP" sz="1200" dirty="0" smtClean="0"/>
          </a:p>
          <a:p>
            <a:r>
              <a:rPr lang="ja-JP" altLang="en-US" sz="1200" dirty="0"/>
              <a:t>　</a:t>
            </a:r>
            <a:r>
              <a:rPr lang="ja-JP" altLang="en-US" sz="1200" dirty="0" smtClean="0"/>
              <a:t>初めて</a:t>
            </a:r>
            <a:r>
              <a:rPr lang="ja-JP" altLang="en-US" sz="1200" dirty="0"/>
              <a:t>出身研究を離れてポスドクを行う機会を頂いた際に、“細胞外電子伝達”という研究分野に出会いました。細胞外電子伝達は元々、ある限られた微生物が行う特殊な呼吸方法と考えられていましたが、実は自然環境中の多くの微生物がこの代謝様式で生きていることがわかってきました。さらに、電子伝達分子を利用することで、一般微生物に人工的な細胞外電子伝達を行わせることもできます。そもそも代謝反応の多くは物質の電子移動を伴う酸化還元反応に基づいているので、細胞内の電子を操ることは代謝を操ること、ひいては遺伝子発現をも操ることに繋がります。細胞内に存在する電子伝達分子は生物種を越えて広く保存されています。つまり、ヒトと微生物は大きく異なるにも関わらず、生命を維持するために利用する電子伝達分子はほとんど同じなのです。細胞外電子伝達を分子生物学分野へ積極的に持込むことで、これまでわからなかった生物システムの理解、できなかった生物システムの制御が可能となるのではと思いを馳せています。</a:t>
            </a:r>
            <a:endParaRPr lang="ja-JP" altLang="en-US" sz="1200" dirty="0"/>
          </a:p>
        </p:txBody>
      </p:sp>
      <p:sp>
        <p:nvSpPr>
          <p:cNvPr id="3" name="正方形/長方形 2"/>
          <p:cNvSpPr/>
          <p:nvPr/>
        </p:nvSpPr>
        <p:spPr>
          <a:xfrm>
            <a:off x="1890801" y="8460432"/>
            <a:ext cx="5400600" cy="307777"/>
          </a:xfrm>
          <a:prstGeom prst="rect">
            <a:avLst/>
          </a:prstGeom>
        </p:spPr>
        <p:txBody>
          <a:bodyPr wrap="square">
            <a:spAutoFit/>
          </a:bodyPr>
          <a:lstStyle/>
          <a:p>
            <a:pPr lvl="0"/>
            <a:r>
              <a:rPr lang="ja-JP" altLang="en-US" sz="1400" b="1" dirty="0">
                <a:solidFill>
                  <a:srgbClr val="8064A2">
                    <a:lumMod val="50000"/>
                  </a:srgbClr>
                </a:solidFill>
              </a:rPr>
              <a:t>企画： 創薬科学研究科 加藤竜司 （</a:t>
            </a:r>
            <a:r>
              <a:rPr lang="en-US" altLang="ja-JP" sz="1400" b="1" dirty="0" err="1" smtClean="0">
                <a:solidFill>
                  <a:srgbClr val="8064A2">
                    <a:lumMod val="50000"/>
                  </a:srgbClr>
                </a:solidFill>
              </a:rPr>
              <a:t>kato-r@ps.nagoya-u.ac.jp</a:t>
            </a:r>
            <a:r>
              <a:rPr lang="en-US" altLang="ja-JP" sz="1400" b="1" dirty="0">
                <a:solidFill>
                  <a:srgbClr val="8064A2">
                    <a:lumMod val="50000"/>
                  </a:srgbClr>
                </a:solidFill>
              </a:rPr>
              <a:t>)</a:t>
            </a:r>
            <a:endParaRPr lang="ja-JP" altLang="en-US" sz="1400" b="1" dirty="0">
              <a:solidFill>
                <a:srgbClr val="8064A2">
                  <a:lumMod val="50000"/>
                </a:srgbClr>
              </a:solidFill>
            </a:endParaRPr>
          </a:p>
        </p:txBody>
      </p:sp>
      <p:pic>
        <p:nvPicPr>
          <p:cNvPr id="1026"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77361" y="59220"/>
            <a:ext cx="590004" cy="4379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正方形/長方形 3"/>
          <p:cNvSpPr/>
          <p:nvPr/>
        </p:nvSpPr>
        <p:spPr>
          <a:xfrm>
            <a:off x="373911" y="7348963"/>
            <a:ext cx="6055130" cy="1077218"/>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r>
              <a:rPr lang="ja-JP" altLang="en-US" sz="1600" b="1" spc="50" dirty="0">
                <a:ln w="11430"/>
                <a:solidFill>
                  <a:srgbClr val="FF0000"/>
                </a:solidFill>
              </a:rPr>
              <a:t>最も学生のみなさんに近い、新進気鋭の講師の先生です。</a:t>
            </a:r>
            <a:endParaRPr lang="en-US" altLang="ja-JP" sz="1600" b="1" spc="50" dirty="0" smtClean="0">
              <a:ln w="11430"/>
              <a:solidFill>
                <a:srgbClr val="FF0000"/>
              </a:solidFill>
            </a:endParaRPr>
          </a:p>
          <a:p>
            <a:pPr lvl="0" algn="ctr"/>
            <a:r>
              <a:rPr lang="ja-JP" altLang="en-US" sz="1600" b="1" spc="50" dirty="0" smtClean="0">
                <a:ln w="11430"/>
                <a:solidFill>
                  <a:srgbClr val="FF0000"/>
                </a:solidFill>
              </a:rPr>
              <a:t>ポスドクを経て、今年アカデミックな研究に就くまでの</a:t>
            </a:r>
            <a:endParaRPr lang="en-US" altLang="ja-JP" sz="1600" b="1" spc="50" dirty="0" smtClean="0">
              <a:ln w="11430"/>
              <a:solidFill>
                <a:srgbClr val="FF0000"/>
              </a:solidFill>
            </a:endParaRPr>
          </a:p>
          <a:p>
            <a:pPr lvl="0" algn="ctr"/>
            <a:r>
              <a:rPr lang="ja-JP" altLang="en-US" sz="1600" b="1" spc="50" dirty="0" smtClean="0">
                <a:ln w="11430"/>
                <a:solidFill>
                  <a:srgbClr val="FF0000"/>
                </a:solidFill>
              </a:rPr>
              <a:t>若き研究者として生き様・キャリアパスも必聴です！</a:t>
            </a:r>
            <a:endParaRPr lang="en-US" altLang="ja-JP" sz="1600" b="1" spc="50" dirty="0" smtClean="0">
              <a:ln w="11430"/>
              <a:solidFill>
                <a:srgbClr val="FF0000"/>
              </a:solidFill>
            </a:endParaRPr>
          </a:p>
          <a:p>
            <a:pPr lvl="0" algn="ctr"/>
            <a:r>
              <a:rPr lang="ja-JP" altLang="en-US" sz="1600" b="1" spc="50" dirty="0" smtClean="0">
                <a:ln w="11430"/>
                <a:solidFill>
                  <a:srgbClr val="FF0000"/>
                </a:solidFill>
              </a:rPr>
              <a:t>ぜひみなさんご参加ください。</a:t>
            </a:r>
            <a:endParaRPr lang="en-US" altLang="ja-JP" sz="1600" b="1" spc="50" dirty="0" smtClean="0">
              <a:ln w="11430"/>
              <a:solidFill>
                <a:srgbClr val="FF0000"/>
              </a:solidFill>
            </a:endParaRPr>
          </a:p>
        </p:txBody>
      </p:sp>
      <p:pic>
        <p:nvPicPr>
          <p:cNvPr id="6" name="Picture 2" descr="http://www.nubio.nagoya-u.ac.jp/nubio2/images/ishikawa100120.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41168" y="2524096"/>
            <a:ext cx="952500" cy="1143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9989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5564</TotalTime>
  <Words>102</Words>
  <Application>Microsoft Office PowerPoint</Application>
  <PresentationFormat>画面に合わせる (4:3)</PresentationFormat>
  <Paragraphs>17</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ryuji</dc:creator>
  <cp:lastModifiedBy>ryuji</cp:lastModifiedBy>
  <cp:revision>42</cp:revision>
  <dcterms:created xsi:type="dcterms:W3CDTF">2012-03-24T06:33:59Z</dcterms:created>
  <dcterms:modified xsi:type="dcterms:W3CDTF">2016-04-13T15:33:37Z</dcterms:modified>
</cp:coreProperties>
</file>